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598" r:id="rId2"/>
    <p:sldId id="739" r:id="rId3"/>
    <p:sldId id="735" r:id="rId4"/>
    <p:sldId id="702" r:id="rId5"/>
    <p:sldId id="736" r:id="rId6"/>
    <p:sldId id="737" r:id="rId7"/>
    <p:sldId id="731" r:id="rId8"/>
    <p:sldId id="734" r:id="rId9"/>
    <p:sldId id="725" r:id="rId10"/>
    <p:sldId id="727" r:id="rId11"/>
    <p:sldId id="730" r:id="rId12"/>
    <p:sldId id="738" r:id="rId13"/>
    <p:sldId id="729" r:id="rId14"/>
    <p:sldId id="740" r:id="rId15"/>
    <p:sldId id="653" r:id="rId16"/>
    <p:sldId id="73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51" autoAdjust="0"/>
    <p:restoredTop sz="93538" autoAdjust="0"/>
  </p:normalViewPr>
  <p:slideViewPr>
    <p:cSldViewPr snapToGrid="0">
      <p:cViewPr varScale="1">
        <p:scale>
          <a:sx n="81" d="100"/>
          <a:sy n="81" d="100"/>
        </p:scale>
        <p:origin x="317"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tx1"/>
              </a:solidFill>
              <a:ln w="19050">
                <a:solidFill>
                  <a:schemeClr val="lt1"/>
                </a:solidFill>
              </a:ln>
              <a:effectLst/>
            </c:spPr>
            <c:extLst>
              <c:ext xmlns:c16="http://schemas.microsoft.com/office/drawing/2014/chart" uri="{C3380CC4-5D6E-409C-BE32-E72D297353CC}">
                <c16:uniqueId val="{00000001-C6F1-41EC-9BC9-7E91627C26D0}"/>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C6F1-41EC-9BC9-7E91627C26D0}"/>
              </c:ext>
            </c:extLst>
          </c:dPt>
          <c:cat>
            <c:strRef>
              <c:f>Sheet1!$A$2:$A$3</c:f>
              <c:strCache>
                <c:ptCount val="2"/>
                <c:pt idx="0">
                  <c:v>1st Qtr</c:v>
                </c:pt>
                <c:pt idx="1">
                  <c:v>2nd Qtr</c:v>
                </c:pt>
              </c:strCache>
            </c:strRef>
          </c:cat>
          <c:val>
            <c:numRef>
              <c:f>Sheet1!$B$2:$B$3</c:f>
              <c:numCache>
                <c:formatCode>General</c:formatCode>
                <c:ptCount val="2"/>
                <c:pt idx="0">
                  <c:v>0.11029285836615858</c:v>
                </c:pt>
                <c:pt idx="1">
                  <c:v>0.88970714163384146</c:v>
                </c:pt>
              </c:numCache>
            </c:numRef>
          </c:val>
          <c:extLst>
            <c:ext xmlns:c16="http://schemas.microsoft.com/office/drawing/2014/chart" uri="{C3380CC4-5D6E-409C-BE32-E72D297353CC}">
              <c16:uniqueId val="{00000004-C6F1-41EC-9BC9-7E91627C26D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E6590D-4E44-4803-832C-AF77E0DDF4FD}" type="datetimeFigureOut">
              <a:rPr lang="en-US" smtClean="0"/>
              <a:t>12/18/2020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8590D-EA1C-4D21-8048-220620DE58DB}" type="slidenum">
              <a:rPr lang="en-US" smtClean="0"/>
              <a:t>‹#›</a:t>
            </a:fld>
            <a:endParaRPr lang="en-US"/>
          </a:p>
        </p:txBody>
      </p:sp>
    </p:spTree>
    <p:extLst>
      <p:ext uri="{BB962C8B-B14F-4D97-AF65-F5344CB8AC3E}">
        <p14:creationId xmlns:p14="http://schemas.microsoft.com/office/powerpoint/2010/main" val="1070307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orienergia.fi/yritys/Hankkeet/Aittaluoto-2020--hanke#.X5vMLYgzZP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08590D-EA1C-4D21-8048-220620DE58DB}" type="slidenum">
              <a:rPr lang="en-US" smtClean="0"/>
              <a:t>2</a:t>
            </a:fld>
            <a:endParaRPr lang="en-US"/>
          </a:p>
        </p:txBody>
      </p:sp>
    </p:spTree>
    <p:extLst>
      <p:ext uri="{BB962C8B-B14F-4D97-AF65-F5344CB8AC3E}">
        <p14:creationId xmlns:p14="http://schemas.microsoft.com/office/powerpoint/2010/main" val="549341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https://www.porienergia.fi/yritys/Hankkeet/Aittaluoto-2020--hanke#.X5vMLYgzZPY</a:t>
            </a:r>
            <a:r>
              <a:rPr lang="en-US" dirty="0"/>
              <a:t> </a:t>
            </a:r>
          </a:p>
        </p:txBody>
      </p:sp>
      <p:sp>
        <p:nvSpPr>
          <p:cNvPr id="4" name="Slide Number Placeholder 3"/>
          <p:cNvSpPr>
            <a:spLocks noGrp="1"/>
          </p:cNvSpPr>
          <p:nvPr>
            <p:ph type="sldNum" sz="quarter" idx="5"/>
          </p:nvPr>
        </p:nvSpPr>
        <p:spPr/>
        <p:txBody>
          <a:bodyPr/>
          <a:lstStyle/>
          <a:p>
            <a:fld id="{7B08590D-EA1C-4D21-8048-220620DE58DB}" type="slidenum">
              <a:rPr lang="en-US" smtClean="0"/>
              <a:t>11</a:t>
            </a:fld>
            <a:endParaRPr lang="en-US"/>
          </a:p>
        </p:txBody>
      </p:sp>
    </p:spTree>
    <p:extLst>
      <p:ext uri="{BB962C8B-B14F-4D97-AF65-F5344CB8AC3E}">
        <p14:creationId xmlns:p14="http://schemas.microsoft.com/office/powerpoint/2010/main" val="3187374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https://www.satakunnankansa.fi/a/5c98d318-32d2-4d1d-a4e3-f97c44f41efe</a:t>
            </a:r>
          </a:p>
          <a:p>
            <a:r>
              <a:rPr lang="en-US" dirty="0"/>
              <a:t>https://www.nornickel.fi/b/uusi-kiertotalousvoimalaitos-harjavaltaan</a:t>
            </a:r>
          </a:p>
          <a:p>
            <a:endParaRPr lang="en-US" dirty="0"/>
          </a:p>
        </p:txBody>
      </p:sp>
      <p:sp>
        <p:nvSpPr>
          <p:cNvPr id="4" name="Slide Number Placeholder 3"/>
          <p:cNvSpPr>
            <a:spLocks noGrp="1"/>
          </p:cNvSpPr>
          <p:nvPr>
            <p:ph type="sldNum" sz="quarter" idx="5"/>
          </p:nvPr>
        </p:nvSpPr>
        <p:spPr/>
        <p:txBody>
          <a:bodyPr/>
          <a:lstStyle/>
          <a:p>
            <a:fld id="{7B08590D-EA1C-4D21-8048-220620DE58DB}" type="slidenum">
              <a:rPr lang="en-US" smtClean="0"/>
              <a:t>12</a:t>
            </a:fld>
            <a:endParaRPr lang="en-US"/>
          </a:p>
        </p:txBody>
      </p:sp>
    </p:spTree>
    <p:extLst>
      <p:ext uri="{BB962C8B-B14F-4D97-AF65-F5344CB8AC3E}">
        <p14:creationId xmlns:p14="http://schemas.microsoft.com/office/powerpoint/2010/main" val="2179838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https://lansireitti.fi/battery-cluster/</a:t>
            </a:r>
          </a:p>
          <a:p>
            <a:r>
              <a:rPr lang="en-US" dirty="0"/>
              <a:t>https://www.aamulehti.fi/a/eabb529e-4511-4f5d-9d22-bb64eb210a87</a:t>
            </a:r>
          </a:p>
          <a:p>
            <a:r>
              <a:rPr lang="en-US" dirty="0"/>
              <a:t>https://www.nornickel.fi/</a:t>
            </a:r>
          </a:p>
          <a:p>
            <a:r>
              <a:rPr lang="en-US" dirty="0"/>
              <a:t>https://www.gasum.com/ajassa/energia--teollisuus/2020/nornickel-harjavalta-merkittavaa-liiketoimintaetua-lngsta/</a:t>
            </a:r>
          </a:p>
        </p:txBody>
      </p:sp>
      <p:sp>
        <p:nvSpPr>
          <p:cNvPr id="4" name="Slide Number Placeholder 3"/>
          <p:cNvSpPr>
            <a:spLocks noGrp="1"/>
          </p:cNvSpPr>
          <p:nvPr>
            <p:ph type="sldNum" sz="quarter" idx="5"/>
          </p:nvPr>
        </p:nvSpPr>
        <p:spPr/>
        <p:txBody>
          <a:bodyPr/>
          <a:lstStyle/>
          <a:p>
            <a:fld id="{7A1D07D1-0216-485D-BC47-748D3189996B}" type="slidenum">
              <a:rPr lang="en-US" smtClean="0"/>
              <a:t>13</a:t>
            </a:fld>
            <a:endParaRPr lang="en-US"/>
          </a:p>
        </p:txBody>
      </p:sp>
    </p:spTree>
    <p:extLst>
      <p:ext uri="{BB962C8B-B14F-4D97-AF65-F5344CB8AC3E}">
        <p14:creationId xmlns:p14="http://schemas.microsoft.com/office/powerpoint/2010/main" val="524928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https://portofpori.fi/critical-metals-to-build-sustainable-european-vanadium-production-facility-in-finland/</a:t>
            </a:r>
          </a:p>
        </p:txBody>
      </p:sp>
      <p:sp>
        <p:nvSpPr>
          <p:cNvPr id="4" name="Slide Number Placeholder 3"/>
          <p:cNvSpPr>
            <a:spLocks noGrp="1"/>
          </p:cNvSpPr>
          <p:nvPr>
            <p:ph type="sldNum" sz="quarter" idx="5"/>
          </p:nvPr>
        </p:nvSpPr>
        <p:spPr/>
        <p:txBody>
          <a:bodyPr/>
          <a:lstStyle/>
          <a:p>
            <a:fld id="{7B08590D-EA1C-4D21-8048-220620DE58DB}" type="slidenum">
              <a:rPr lang="en-US" smtClean="0"/>
              <a:t>14</a:t>
            </a:fld>
            <a:endParaRPr lang="en-US"/>
          </a:p>
        </p:txBody>
      </p:sp>
    </p:spTree>
    <p:extLst>
      <p:ext uri="{BB962C8B-B14F-4D97-AF65-F5344CB8AC3E}">
        <p14:creationId xmlns:p14="http://schemas.microsoft.com/office/powerpoint/2010/main" val="2052042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https://satbiogas.com/</a:t>
            </a:r>
          </a:p>
        </p:txBody>
      </p:sp>
      <p:sp>
        <p:nvSpPr>
          <p:cNvPr id="4" name="Slide Number Placeholder 3"/>
          <p:cNvSpPr>
            <a:spLocks noGrp="1"/>
          </p:cNvSpPr>
          <p:nvPr>
            <p:ph type="sldNum" sz="quarter" idx="5"/>
          </p:nvPr>
        </p:nvSpPr>
        <p:spPr/>
        <p:txBody>
          <a:bodyPr/>
          <a:lstStyle/>
          <a:p>
            <a:fld id="{7B08590D-EA1C-4D21-8048-220620DE58DB}" type="slidenum">
              <a:rPr lang="en-US" smtClean="0"/>
              <a:t>15</a:t>
            </a:fld>
            <a:endParaRPr lang="en-US"/>
          </a:p>
        </p:txBody>
      </p:sp>
    </p:spTree>
    <p:extLst>
      <p:ext uri="{BB962C8B-B14F-4D97-AF65-F5344CB8AC3E}">
        <p14:creationId xmlns:p14="http://schemas.microsoft.com/office/powerpoint/2010/main" val="151830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http://bioenergo.fi/</a:t>
            </a:r>
          </a:p>
          <a:p>
            <a:r>
              <a:rPr lang="en-US" dirty="0"/>
              <a:t>https://www.satakunnankansa.fi/a/3eb678f5-060a-4ee3-9f09-50ebe05dc08e</a:t>
            </a:r>
          </a:p>
        </p:txBody>
      </p:sp>
      <p:sp>
        <p:nvSpPr>
          <p:cNvPr id="4" name="Slide Number Placeholder 3"/>
          <p:cNvSpPr>
            <a:spLocks noGrp="1"/>
          </p:cNvSpPr>
          <p:nvPr>
            <p:ph type="sldNum" sz="quarter" idx="5"/>
          </p:nvPr>
        </p:nvSpPr>
        <p:spPr/>
        <p:txBody>
          <a:bodyPr/>
          <a:lstStyle/>
          <a:p>
            <a:fld id="{7B08590D-EA1C-4D21-8048-220620DE58DB}" type="slidenum">
              <a:rPr lang="en-US" smtClean="0"/>
              <a:t>16</a:t>
            </a:fld>
            <a:endParaRPr lang="en-US"/>
          </a:p>
        </p:txBody>
      </p:sp>
    </p:spTree>
    <p:extLst>
      <p:ext uri="{BB962C8B-B14F-4D97-AF65-F5344CB8AC3E}">
        <p14:creationId xmlns:p14="http://schemas.microsoft.com/office/powerpoint/2010/main" val="518751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https://energia.fi/uutishuone/materiaalipankki/sahkontuotanto_maakunnittain_2007-2018.html#material-view</a:t>
            </a:r>
          </a:p>
        </p:txBody>
      </p:sp>
      <p:sp>
        <p:nvSpPr>
          <p:cNvPr id="4" name="Slide Number Placeholder 3"/>
          <p:cNvSpPr>
            <a:spLocks noGrp="1"/>
          </p:cNvSpPr>
          <p:nvPr>
            <p:ph type="sldNum" sz="quarter" idx="5"/>
          </p:nvPr>
        </p:nvSpPr>
        <p:spPr/>
        <p:txBody>
          <a:bodyPr/>
          <a:lstStyle/>
          <a:p>
            <a:fld id="{7A1D07D1-0216-485D-BC47-748D3189996B}" type="slidenum">
              <a:rPr lang="en-US" smtClean="0"/>
              <a:t>3</a:t>
            </a:fld>
            <a:endParaRPr lang="en-US"/>
          </a:p>
        </p:txBody>
      </p:sp>
    </p:spTree>
    <p:extLst>
      <p:ext uri="{BB962C8B-B14F-4D97-AF65-F5344CB8AC3E}">
        <p14:creationId xmlns:p14="http://schemas.microsoft.com/office/powerpoint/2010/main" val="2148174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https://www.prizz.fi/kehittamisteemat/bio-ja-kiertotalous/peittoon-kierratyspuisto-peittoo-recycling-park.html</a:t>
            </a:r>
          </a:p>
        </p:txBody>
      </p:sp>
      <p:sp>
        <p:nvSpPr>
          <p:cNvPr id="4" name="Slide Number Placeholder 3"/>
          <p:cNvSpPr>
            <a:spLocks noGrp="1"/>
          </p:cNvSpPr>
          <p:nvPr>
            <p:ph type="sldNum" sz="quarter" idx="5"/>
          </p:nvPr>
        </p:nvSpPr>
        <p:spPr/>
        <p:txBody>
          <a:bodyPr/>
          <a:lstStyle/>
          <a:p>
            <a:fld id="{7B08590D-EA1C-4D21-8048-220620DE58DB}" type="slidenum">
              <a:rPr lang="en-US" smtClean="0"/>
              <a:t>4</a:t>
            </a:fld>
            <a:endParaRPr lang="en-US"/>
          </a:p>
        </p:txBody>
      </p:sp>
    </p:spTree>
    <p:extLst>
      <p:ext uri="{BB962C8B-B14F-4D97-AF65-F5344CB8AC3E}">
        <p14:creationId xmlns:p14="http://schemas.microsoft.com/office/powerpoint/2010/main" val="1928331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https://www.kankaanpaanseutu.fi/a/200149458</a:t>
            </a:r>
          </a:p>
          <a:p>
            <a:r>
              <a:rPr lang="en-US" dirty="0"/>
              <a:t>https://www.vatajankoski.fi/kirkkokallion-energiapuisto-kiertotalouden-edellakavija/</a:t>
            </a:r>
          </a:p>
          <a:p>
            <a:r>
              <a:rPr lang="en-US" dirty="0"/>
              <a:t>https://www.honkajokioy.fi/al-energia-kiertaa-kuin-ikiliikkuja/</a:t>
            </a:r>
          </a:p>
          <a:p>
            <a:endParaRPr lang="en-US" dirty="0"/>
          </a:p>
        </p:txBody>
      </p:sp>
      <p:sp>
        <p:nvSpPr>
          <p:cNvPr id="4" name="Slide Number Placeholder 3"/>
          <p:cNvSpPr>
            <a:spLocks noGrp="1"/>
          </p:cNvSpPr>
          <p:nvPr>
            <p:ph type="sldNum" sz="quarter" idx="5"/>
          </p:nvPr>
        </p:nvSpPr>
        <p:spPr/>
        <p:txBody>
          <a:bodyPr/>
          <a:lstStyle/>
          <a:p>
            <a:fld id="{7A1D07D1-0216-485D-BC47-748D3189996B}" type="slidenum">
              <a:rPr lang="en-US" smtClean="0"/>
              <a:t>5</a:t>
            </a:fld>
            <a:endParaRPr lang="en-US"/>
          </a:p>
        </p:txBody>
      </p:sp>
    </p:spTree>
    <p:extLst>
      <p:ext uri="{BB962C8B-B14F-4D97-AF65-F5344CB8AC3E}">
        <p14:creationId xmlns:p14="http://schemas.microsoft.com/office/powerpoint/2010/main" val="70641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https://www.kankaanpaanseutu.fi/a/200149458</a:t>
            </a:r>
          </a:p>
          <a:p>
            <a:r>
              <a:rPr lang="en-US" dirty="0"/>
              <a:t>https://www.vatajankoski.fi/kirkkokallion-energiapuisto-kiertotalouden-edellakavija/</a:t>
            </a:r>
          </a:p>
          <a:p>
            <a:r>
              <a:rPr lang="en-US" dirty="0"/>
              <a:t>https://www.honkajokioy.fi/al-energia-kiertaa-kuin-ikiliikkuja/</a:t>
            </a:r>
          </a:p>
          <a:p>
            <a:endParaRPr lang="en-US" dirty="0"/>
          </a:p>
        </p:txBody>
      </p:sp>
      <p:sp>
        <p:nvSpPr>
          <p:cNvPr id="4" name="Slide Number Placeholder 3"/>
          <p:cNvSpPr>
            <a:spLocks noGrp="1"/>
          </p:cNvSpPr>
          <p:nvPr>
            <p:ph type="sldNum" sz="quarter" idx="5"/>
          </p:nvPr>
        </p:nvSpPr>
        <p:spPr/>
        <p:txBody>
          <a:bodyPr/>
          <a:lstStyle/>
          <a:p>
            <a:fld id="{7A1D07D1-0216-485D-BC47-748D3189996B}" type="slidenum">
              <a:rPr lang="en-US" smtClean="0"/>
              <a:t>6</a:t>
            </a:fld>
            <a:endParaRPr lang="en-US"/>
          </a:p>
        </p:txBody>
      </p:sp>
    </p:spTree>
    <p:extLst>
      <p:ext uri="{BB962C8B-B14F-4D97-AF65-F5344CB8AC3E}">
        <p14:creationId xmlns:p14="http://schemas.microsoft.com/office/powerpoint/2010/main" val="769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https://www.kankaanpaanseutu.fi/a/200149458</a:t>
            </a:r>
          </a:p>
          <a:p>
            <a:r>
              <a:rPr lang="en-US" dirty="0"/>
              <a:t>https://www.vatajankoski.fi/kirkkokallion-energiapuisto-kiertotalouden-edellakavija/</a:t>
            </a:r>
          </a:p>
          <a:p>
            <a:r>
              <a:rPr lang="en-US" dirty="0"/>
              <a:t>https://www.honkajokioy.fi/al-energia-kiertaa-kuin-ikiliikkuja/</a:t>
            </a:r>
          </a:p>
          <a:p>
            <a:endParaRPr lang="en-US" dirty="0"/>
          </a:p>
        </p:txBody>
      </p:sp>
      <p:sp>
        <p:nvSpPr>
          <p:cNvPr id="4" name="Slide Number Placeholder 3"/>
          <p:cNvSpPr>
            <a:spLocks noGrp="1"/>
          </p:cNvSpPr>
          <p:nvPr>
            <p:ph type="sldNum" sz="quarter" idx="5"/>
          </p:nvPr>
        </p:nvSpPr>
        <p:spPr/>
        <p:txBody>
          <a:bodyPr/>
          <a:lstStyle/>
          <a:p>
            <a:fld id="{7A1D07D1-0216-485D-BC47-748D3189996B}" type="slidenum">
              <a:rPr lang="en-US" smtClean="0"/>
              <a:t>7</a:t>
            </a:fld>
            <a:endParaRPr lang="en-US"/>
          </a:p>
        </p:txBody>
      </p:sp>
    </p:spTree>
    <p:extLst>
      <p:ext uri="{BB962C8B-B14F-4D97-AF65-F5344CB8AC3E}">
        <p14:creationId xmlns:p14="http://schemas.microsoft.com/office/powerpoint/2010/main" val="1642795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https://www.vatajankoski.fi/kirkkokallion-energiapuisto-kiertotalouden-edellakavija/</a:t>
            </a:r>
          </a:p>
          <a:p>
            <a:r>
              <a:rPr lang="en-US" dirty="0"/>
              <a:t>https://www.gasum.com/kaasusta/biokaasu/biokaasulaitokset/honkajoen-biokaasulaitos/</a:t>
            </a:r>
          </a:p>
          <a:p>
            <a:endParaRPr lang="en-US" dirty="0"/>
          </a:p>
        </p:txBody>
      </p:sp>
      <p:sp>
        <p:nvSpPr>
          <p:cNvPr id="4" name="Slide Number Placeholder 3"/>
          <p:cNvSpPr>
            <a:spLocks noGrp="1"/>
          </p:cNvSpPr>
          <p:nvPr>
            <p:ph type="sldNum" sz="quarter" idx="5"/>
          </p:nvPr>
        </p:nvSpPr>
        <p:spPr/>
        <p:txBody>
          <a:bodyPr/>
          <a:lstStyle/>
          <a:p>
            <a:fld id="{7A1D07D1-0216-485D-BC47-748D3189996B}" type="slidenum">
              <a:rPr lang="en-US" smtClean="0"/>
              <a:t>8</a:t>
            </a:fld>
            <a:endParaRPr lang="en-US"/>
          </a:p>
        </p:txBody>
      </p:sp>
    </p:spTree>
    <p:extLst>
      <p:ext uri="{BB962C8B-B14F-4D97-AF65-F5344CB8AC3E}">
        <p14:creationId xmlns:p14="http://schemas.microsoft.com/office/powerpoint/2010/main" val="2819946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https://www.gasum.com/</a:t>
            </a:r>
          </a:p>
        </p:txBody>
      </p:sp>
      <p:sp>
        <p:nvSpPr>
          <p:cNvPr id="4" name="Slide Number Placeholder 3"/>
          <p:cNvSpPr>
            <a:spLocks noGrp="1"/>
          </p:cNvSpPr>
          <p:nvPr>
            <p:ph type="sldNum" sz="quarter" idx="5"/>
          </p:nvPr>
        </p:nvSpPr>
        <p:spPr/>
        <p:txBody>
          <a:bodyPr/>
          <a:lstStyle/>
          <a:p>
            <a:fld id="{7B08590D-EA1C-4D21-8048-220620DE58DB}" type="slidenum">
              <a:rPr lang="en-US" smtClean="0"/>
              <a:t>9</a:t>
            </a:fld>
            <a:endParaRPr lang="en-US"/>
          </a:p>
        </p:txBody>
      </p:sp>
    </p:spTree>
    <p:extLst>
      <p:ext uri="{BB962C8B-B14F-4D97-AF65-F5344CB8AC3E}">
        <p14:creationId xmlns:p14="http://schemas.microsoft.com/office/powerpoint/2010/main" val="277546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https://yle.fi/uutiset/3-9160504</a:t>
            </a:r>
          </a:p>
          <a:p>
            <a:r>
              <a:rPr lang="en-US" dirty="0"/>
              <a:t>https://www.gasum.com/ajassa/energia--teollisuus/2020/nornickel-harjavalta-merkittavaa-liiketoimintaetua-lngsta/</a:t>
            </a:r>
          </a:p>
        </p:txBody>
      </p:sp>
      <p:sp>
        <p:nvSpPr>
          <p:cNvPr id="4" name="Slide Number Placeholder 3"/>
          <p:cNvSpPr>
            <a:spLocks noGrp="1"/>
          </p:cNvSpPr>
          <p:nvPr>
            <p:ph type="sldNum" sz="quarter" idx="5"/>
          </p:nvPr>
        </p:nvSpPr>
        <p:spPr/>
        <p:txBody>
          <a:bodyPr/>
          <a:lstStyle/>
          <a:p>
            <a:fld id="{7B08590D-EA1C-4D21-8048-220620DE58DB}" type="slidenum">
              <a:rPr lang="en-US" smtClean="0"/>
              <a:t>10</a:t>
            </a:fld>
            <a:endParaRPr lang="en-US"/>
          </a:p>
        </p:txBody>
      </p:sp>
    </p:spTree>
    <p:extLst>
      <p:ext uri="{BB962C8B-B14F-4D97-AF65-F5344CB8AC3E}">
        <p14:creationId xmlns:p14="http://schemas.microsoft.com/office/powerpoint/2010/main" val="2582661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7BAD2E8-DBD7-44E3-BEF0-AC68EFB028F2}"/>
              </a:ext>
            </a:extLst>
          </p:cNvPr>
          <p:cNvPicPr>
            <a:picLocks noChangeAspect="1"/>
          </p:cNvPicPr>
          <p:nvPr userDrawn="1"/>
        </p:nvPicPr>
        <p:blipFill rotWithShape="1">
          <a:blip r:embed="rId2"/>
          <a:srcRect l="15080" t="16246" b="34436"/>
          <a:stretch/>
        </p:blipFill>
        <p:spPr>
          <a:xfrm>
            <a:off x="0" y="0"/>
            <a:ext cx="10222386" cy="6858000"/>
          </a:xfrm>
          <a:prstGeom prst="rect">
            <a:avLst/>
          </a:prstGeom>
        </p:spPr>
      </p:pic>
      <p:sp>
        <p:nvSpPr>
          <p:cNvPr id="2" name="Title 1">
            <a:extLst>
              <a:ext uri="{FF2B5EF4-FFF2-40B4-BE49-F238E27FC236}">
                <a16:creationId xmlns:a16="http://schemas.microsoft.com/office/drawing/2014/main" id="{36645308-3207-4F82-9B4F-42E5CDF7951F}"/>
              </a:ext>
            </a:extLst>
          </p:cNvPr>
          <p:cNvSpPr>
            <a:spLocks noGrp="1"/>
          </p:cNvSpPr>
          <p:nvPr>
            <p:ph type="ctrTitle" hasCustomPrompt="1"/>
          </p:nvPr>
        </p:nvSpPr>
        <p:spPr>
          <a:xfrm>
            <a:off x="644611" y="3074732"/>
            <a:ext cx="9144000" cy="2387600"/>
          </a:xfrm>
        </p:spPr>
        <p:txBody>
          <a:bodyPr anchor="b">
            <a:normAutofit/>
          </a:bodyPr>
          <a:lstStyle>
            <a:lvl1pPr algn="l">
              <a:defRPr sz="72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25137F50-9B05-4578-BD95-761CCEEEAC50}"/>
              </a:ext>
            </a:extLst>
          </p:cNvPr>
          <p:cNvSpPr>
            <a:spLocks noGrp="1"/>
          </p:cNvSpPr>
          <p:nvPr>
            <p:ph type="subTitle" idx="1" hasCustomPrompt="1"/>
          </p:nvPr>
        </p:nvSpPr>
        <p:spPr>
          <a:xfrm>
            <a:off x="644611" y="5748640"/>
            <a:ext cx="9144000" cy="37477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Satakunta</a:t>
            </a:r>
            <a:endParaRPr lang="en-US" dirty="0"/>
          </a:p>
        </p:txBody>
      </p:sp>
      <p:cxnSp>
        <p:nvCxnSpPr>
          <p:cNvPr id="12" name="Straight Connector 11">
            <a:extLst>
              <a:ext uri="{FF2B5EF4-FFF2-40B4-BE49-F238E27FC236}">
                <a16:creationId xmlns:a16="http://schemas.microsoft.com/office/drawing/2014/main" id="{744830E9-5565-4B77-A6A5-573A79B9A964}"/>
              </a:ext>
            </a:extLst>
          </p:cNvPr>
          <p:cNvCxnSpPr/>
          <p:nvPr userDrawn="1"/>
        </p:nvCxnSpPr>
        <p:spPr>
          <a:xfrm>
            <a:off x="759941" y="5535827"/>
            <a:ext cx="12995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2371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2E8AC-4A8A-4FAB-9968-430937642E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8D5CD6-31F8-4146-9857-ABF5A8B2D6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00E785-BF07-4CF2-A69F-574AF75264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0B77A9-CC46-4086-B1DF-D2D6DCA5CF83}"/>
              </a:ext>
            </a:extLst>
          </p:cNvPr>
          <p:cNvSpPr>
            <a:spLocks noGrp="1"/>
          </p:cNvSpPr>
          <p:nvPr>
            <p:ph type="dt" sz="half" idx="10"/>
          </p:nvPr>
        </p:nvSpPr>
        <p:spPr/>
        <p:txBody>
          <a:bodyPr/>
          <a:lstStyle/>
          <a:p>
            <a:fld id="{1373DBC4-DDCB-4FF2-B238-9E72EBF90A21}" type="datetimeFigureOut">
              <a:rPr lang="en-US" smtClean="0"/>
              <a:t>12/18/2020</a:t>
            </a:fld>
            <a:endParaRPr lang="en-US"/>
          </a:p>
        </p:txBody>
      </p:sp>
      <p:sp>
        <p:nvSpPr>
          <p:cNvPr id="6" name="Footer Placeholder 5">
            <a:extLst>
              <a:ext uri="{FF2B5EF4-FFF2-40B4-BE49-F238E27FC236}">
                <a16:creationId xmlns:a16="http://schemas.microsoft.com/office/drawing/2014/main" id="{E341D053-50F4-4412-83AA-D768AB763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E943C6-DB25-4F39-8301-EB89642B81A5}"/>
              </a:ext>
            </a:extLst>
          </p:cNvPr>
          <p:cNvSpPr>
            <a:spLocks noGrp="1"/>
          </p:cNvSpPr>
          <p:nvPr>
            <p:ph type="sldNum" sz="quarter" idx="12"/>
          </p:nvPr>
        </p:nvSpPr>
        <p:spPr/>
        <p:txBody>
          <a:bodyPr/>
          <a:lstStyle/>
          <a:p>
            <a:fld id="{7CAC26EC-D5F3-4FBA-B54D-EB8FBCBA5FA7}" type="slidenum">
              <a:rPr lang="en-US" smtClean="0"/>
              <a:t>‹#›</a:t>
            </a:fld>
            <a:endParaRPr lang="en-US"/>
          </a:p>
        </p:txBody>
      </p:sp>
    </p:spTree>
    <p:extLst>
      <p:ext uri="{BB962C8B-B14F-4D97-AF65-F5344CB8AC3E}">
        <p14:creationId xmlns:p14="http://schemas.microsoft.com/office/powerpoint/2010/main" val="2509984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E9813-4665-40B6-ABCA-74DF828FD6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1D50C8-5C71-4248-B577-D2A3694839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C35B1-2672-4E3C-91B1-E05ACE8EB624}"/>
              </a:ext>
            </a:extLst>
          </p:cNvPr>
          <p:cNvSpPr>
            <a:spLocks noGrp="1"/>
          </p:cNvSpPr>
          <p:nvPr>
            <p:ph type="dt" sz="half" idx="10"/>
          </p:nvPr>
        </p:nvSpPr>
        <p:spPr/>
        <p:txBody>
          <a:bodyPr/>
          <a:lstStyle/>
          <a:p>
            <a:fld id="{1373DBC4-DDCB-4FF2-B238-9E72EBF90A21}" type="datetimeFigureOut">
              <a:rPr lang="en-US" smtClean="0"/>
              <a:t>12/18/2020</a:t>
            </a:fld>
            <a:endParaRPr lang="en-US"/>
          </a:p>
        </p:txBody>
      </p:sp>
      <p:sp>
        <p:nvSpPr>
          <p:cNvPr id="5" name="Footer Placeholder 4">
            <a:extLst>
              <a:ext uri="{FF2B5EF4-FFF2-40B4-BE49-F238E27FC236}">
                <a16:creationId xmlns:a16="http://schemas.microsoft.com/office/drawing/2014/main" id="{57BA74F2-F914-4A8E-9E80-E7E62D9AE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66341-C6F2-44E7-B07C-93CDC5B656B5}"/>
              </a:ext>
            </a:extLst>
          </p:cNvPr>
          <p:cNvSpPr>
            <a:spLocks noGrp="1"/>
          </p:cNvSpPr>
          <p:nvPr>
            <p:ph type="sldNum" sz="quarter" idx="12"/>
          </p:nvPr>
        </p:nvSpPr>
        <p:spPr/>
        <p:txBody>
          <a:bodyPr/>
          <a:lstStyle/>
          <a:p>
            <a:fld id="{7CAC26EC-D5F3-4FBA-B54D-EB8FBCBA5FA7}" type="slidenum">
              <a:rPr lang="en-US" smtClean="0"/>
              <a:t>‹#›</a:t>
            </a:fld>
            <a:endParaRPr lang="en-US"/>
          </a:p>
        </p:txBody>
      </p:sp>
    </p:spTree>
    <p:extLst>
      <p:ext uri="{BB962C8B-B14F-4D97-AF65-F5344CB8AC3E}">
        <p14:creationId xmlns:p14="http://schemas.microsoft.com/office/powerpoint/2010/main" val="4190425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03678C-08CC-45B0-B69B-87D49E7575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7E56E8-2533-4B9E-B117-97CD77560C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C2970-F60C-4B68-9D95-E7D05C67E1B5}"/>
              </a:ext>
            </a:extLst>
          </p:cNvPr>
          <p:cNvSpPr>
            <a:spLocks noGrp="1"/>
          </p:cNvSpPr>
          <p:nvPr>
            <p:ph type="dt" sz="half" idx="10"/>
          </p:nvPr>
        </p:nvSpPr>
        <p:spPr/>
        <p:txBody>
          <a:bodyPr/>
          <a:lstStyle/>
          <a:p>
            <a:fld id="{1373DBC4-DDCB-4FF2-B238-9E72EBF90A21}" type="datetimeFigureOut">
              <a:rPr lang="en-US" smtClean="0"/>
              <a:t>12/18/2020</a:t>
            </a:fld>
            <a:endParaRPr lang="en-US"/>
          </a:p>
        </p:txBody>
      </p:sp>
      <p:sp>
        <p:nvSpPr>
          <p:cNvPr id="5" name="Footer Placeholder 4">
            <a:extLst>
              <a:ext uri="{FF2B5EF4-FFF2-40B4-BE49-F238E27FC236}">
                <a16:creationId xmlns:a16="http://schemas.microsoft.com/office/drawing/2014/main" id="{3B63D762-82DE-419D-B1F6-24161EC998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0B7F2E-E4CF-4457-B454-5D2FFCFE8354}"/>
              </a:ext>
            </a:extLst>
          </p:cNvPr>
          <p:cNvSpPr>
            <a:spLocks noGrp="1"/>
          </p:cNvSpPr>
          <p:nvPr>
            <p:ph type="sldNum" sz="quarter" idx="12"/>
          </p:nvPr>
        </p:nvSpPr>
        <p:spPr/>
        <p:txBody>
          <a:bodyPr/>
          <a:lstStyle/>
          <a:p>
            <a:fld id="{7CAC26EC-D5F3-4FBA-B54D-EB8FBCBA5FA7}" type="slidenum">
              <a:rPr lang="en-US" smtClean="0"/>
              <a:t>‹#›</a:t>
            </a:fld>
            <a:endParaRPr lang="en-US"/>
          </a:p>
        </p:txBody>
      </p:sp>
    </p:spTree>
    <p:extLst>
      <p:ext uri="{BB962C8B-B14F-4D97-AF65-F5344CB8AC3E}">
        <p14:creationId xmlns:p14="http://schemas.microsoft.com/office/powerpoint/2010/main" val="1158268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D36854-55C7-439D-BDD2-8C7B9CA5F778}"/>
              </a:ext>
            </a:extLst>
          </p:cNvPr>
          <p:cNvPicPr>
            <a:picLocks noChangeAspect="1"/>
          </p:cNvPicPr>
          <p:nvPr userDrawn="1"/>
        </p:nvPicPr>
        <p:blipFill rotWithShape="1">
          <a:blip r:embed="rId2"/>
          <a:srcRect l="7864" t="48146" r="7995"/>
          <a:stretch/>
        </p:blipFill>
        <p:spPr>
          <a:xfrm>
            <a:off x="-3" y="0"/>
            <a:ext cx="12192003" cy="2162175"/>
          </a:xfrm>
          <a:prstGeom prst="rect">
            <a:avLst/>
          </a:prstGeom>
        </p:spPr>
      </p:pic>
      <p:sp>
        <p:nvSpPr>
          <p:cNvPr id="2" name="Title 1">
            <a:extLst>
              <a:ext uri="{FF2B5EF4-FFF2-40B4-BE49-F238E27FC236}">
                <a16:creationId xmlns:a16="http://schemas.microsoft.com/office/drawing/2014/main" id="{305738DB-A02E-4CA1-BD62-49775766CD36}"/>
              </a:ext>
            </a:extLst>
          </p:cNvPr>
          <p:cNvSpPr>
            <a:spLocks noGrp="1"/>
          </p:cNvSpPr>
          <p:nvPr>
            <p:ph type="title"/>
          </p:nvPr>
        </p:nvSpPr>
        <p:spPr>
          <a:xfrm>
            <a:off x="-3" y="352425"/>
            <a:ext cx="12192003" cy="1360357"/>
          </a:xfrm>
        </p:spPr>
        <p:txBody>
          <a:bodyPr>
            <a:normAutofit/>
          </a:bodyP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70637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738DB-A02E-4CA1-BD62-49775766CD3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2BF017B-84C1-429F-906D-E9B42CE164C9}"/>
              </a:ext>
            </a:extLst>
          </p:cNvPr>
          <p:cNvSpPr>
            <a:spLocks noGrp="1"/>
          </p:cNvSpPr>
          <p:nvPr>
            <p:ph idx="1"/>
          </p:nvPr>
        </p:nvSpPr>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F9AABD-9DD5-4E60-8C67-A0093EA6F23D}"/>
              </a:ext>
            </a:extLst>
          </p:cNvPr>
          <p:cNvSpPr>
            <a:spLocks noGrp="1"/>
          </p:cNvSpPr>
          <p:nvPr>
            <p:ph type="dt" sz="half" idx="10"/>
          </p:nvPr>
        </p:nvSpPr>
        <p:spPr/>
        <p:txBody>
          <a:bodyPr/>
          <a:lstStyle/>
          <a:p>
            <a:fld id="{1373DBC4-DDCB-4FF2-B238-9E72EBF90A21}" type="datetimeFigureOut">
              <a:rPr lang="en-US" smtClean="0"/>
              <a:t>12/18/2020</a:t>
            </a:fld>
            <a:endParaRPr lang="en-US"/>
          </a:p>
        </p:txBody>
      </p:sp>
      <p:sp>
        <p:nvSpPr>
          <p:cNvPr id="5" name="Footer Placeholder 4">
            <a:extLst>
              <a:ext uri="{FF2B5EF4-FFF2-40B4-BE49-F238E27FC236}">
                <a16:creationId xmlns:a16="http://schemas.microsoft.com/office/drawing/2014/main" id="{3399FC19-9712-4BA6-BF62-0185689E6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74BBEE-FB93-4489-B428-51D85792F5C7}"/>
              </a:ext>
            </a:extLst>
          </p:cNvPr>
          <p:cNvSpPr>
            <a:spLocks noGrp="1"/>
          </p:cNvSpPr>
          <p:nvPr>
            <p:ph type="sldNum" sz="quarter" idx="12"/>
          </p:nvPr>
        </p:nvSpPr>
        <p:spPr/>
        <p:txBody>
          <a:bodyPr/>
          <a:lstStyle/>
          <a:p>
            <a:fld id="{7CAC26EC-D5F3-4FBA-B54D-EB8FBCBA5FA7}" type="slidenum">
              <a:rPr lang="en-US" smtClean="0"/>
              <a:t>‹#›</a:t>
            </a:fld>
            <a:endParaRPr lang="en-US"/>
          </a:p>
        </p:txBody>
      </p:sp>
    </p:spTree>
    <p:extLst>
      <p:ext uri="{BB962C8B-B14F-4D97-AF65-F5344CB8AC3E}">
        <p14:creationId xmlns:p14="http://schemas.microsoft.com/office/powerpoint/2010/main" val="3711360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3F1B4-12FC-4B5F-A91B-0F69723A36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DCF95F-75BA-4FF9-AE77-9C6900DE39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4AEDAB-252C-420E-B323-AEB255C8474D}"/>
              </a:ext>
            </a:extLst>
          </p:cNvPr>
          <p:cNvSpPr>
            <a:spLocks noGrp="1"/>
          </p:cNvSpPr>
          <p:nvPr>
            <p:ph type="dt" sz="half" idx="10"/>
          </p:nvPr>
        </p:nvSpPr>
        <p:spPr/>
        <p:txBody>
          <a:bodyPr/>
          <a:lstStyle/>
          <a:p>
            <a:fld id="{1373DBC4-DDCB-4FF2-B238-9E72EBF90A21}" type="datetimeFigureOut">
              <a:rPr lang="en-US" smtClean="0"/>
              <a:t>12/18/2020</a:t>
            </a:fld>
            <a:endParaRPr lang="en-US"/>
          </a:p>
        </p:txBody>
      </p:sp>
      <p:sp>
        <p:nvSpPr>
          <p:cNvPr id="5" name="Footer Placeholder 4">
            <a:extLst>
              <a:ext uri="{FF2B5EF4-FFF2-40B4-BE49-F238E27FC236}">
                <a16:creationId xmlns:a16="http://schemas.microsoft.com/office/drawing/2014/main" id="{659C9470-E739-4733-987B-10DBBCDCC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78EC64-CC5C-4A44-A92E-E51A558EB7D7}"/>
              </a:ext>
            </a:extLst>
          </p:cNvPr>
          <p:cNvSpPr>
            <a:spLocks noGrp="1"/>
          </p:cNvSpPr>
          <p:nvPr>
            <p:ph type="sldNum" sz="quarter" idx="12"/>
          </p:nvPr>
        </p:nvSpPr>
        <p:spPr/>
        <p:txBody>
          <a:bodyPr/>
          <a:lstStyle/>
          <a:p>
            <a:fld id="{7CAC26EC-D5F3-4FBA-B54D-EB8FBCBA5FA7}" type="slidenum">
              <a:rPr lang="en-US" smtClean="0"/>
              <a:t>‹#›</a:t>
            </a:fld>
            <a:endParaRPr lang="en-US"/>
          </a:p>
        </p:txBody>
      </p:sp>
    </p:spTree>
    <p:extLst>
      <p:ext uri="{BB962C8B-B14F-4D97-AF65-F5344CB8AC3E}">
        <p14:creationId xmlns:p14="http://schemas.microsoft.com/office/powerpoint/2010/main" val="3009788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CDFC7-6FB1-45CB-824C-8822EECD74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0391A-6D06-4A10-BABC-B5864EEDFC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8E944E-1A7B-4B2A-A77C-4548C9D808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81F08C-F1E2-4B31-8619-4CB246052A38}"/>
              </a:ext>
            </a:extLst>
          </p:cNvPr>
          <p:cNvSpPr>
            <a:spLocks noGrp="1"/>
          </p:cNvSpPr>
          <p:nvPr>
            <p:ph type="dt" sz="half" idx="10"/>
          </p:nvPr>
        </p:nvSpPr>
        <p:spPr/>
        <p:txBody>
          <a:bodyPr/>
          <a:lstStyle/>
          <a:p>
            <a:fld id="{1373DBC4-DDCB-4FF2-B238-9E72EBF90A21}" type="datetimeFigureOut">
              <a:rPr lang="en-US" smtClean="0"/>
              <a:t>12/18/2020</a:t>
            </a:fld>
            <a:endParaRPr lang="en-US"/>
          </a:p>
        </p:txBody>
      </p:sp>
      <p:sp>
        <p:nvSpPr>
          <p:cNvPr id="6" name="Footer Placeholder 5">
            <a:extLst>
              <a:ext uri="{FF2B5EF4-FFF2-40B4-BE49-F238E27FC236}">
                <a16:creationId xmlns:a16="http://schemas.microsoft.com/office/drawing/2014/main" id="{92398EF5-62ED-4075-A4FA-69CFC9584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39CD0D-1E98-4ABD-B3A0-5D11C4DC2491}"/>
              </a:ext>
            </a:extLst>
          </p:cNvPr>
          <p:cNvSpPr>
            <a:spLocks noGrp="1"/>
          </p:cNvSpPr>
          <p:nvPr>
            <p:ph type="sldNum" sz="quarter" idx="12"/>
          </p:nvPr>
        </p:nvSpPr>
        <p:spPr/>
        <p:txBody>
          <a:bodyPr/>
          <a:lstStyle/>
          <a:p>
            <a:fld id="{7CAC26EC-D5F3-4FBA-B54D-EB8FBCBA5FA7}" type="slidenum">
              <a:rPr lang="en-US" smtClean="0"/>
              <a:t>‹#›</a:t>
            </a:fld>
            <a:endParaRPr lang="en-US"/>
          </a:p>
        </p:txBody>
      </p:sp>
    </p:spTree>
    <p:extLst>
      <p:ext uri="{BB962C8B-B14F-4D97-AF65-F5344CB8AC3E}">
        <p14:creationId xmlns:p14="http://schemas.microsoft.com/office/powerpoint/2010/main" val="1054949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FD773-2BE1-414C-81F7-70BE280307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9CD331-29EF-4D64-9BE0-FD22F33CE0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E37FF7-2C02-4535-A679-7CEB91D5CE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CF0BDD-C601-4711-BED1-AFAE846238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823D2F-25F3-4292-BA75-7CB010B104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6D1B9A-E19A-4825-9C0D-F3B1AF93CBEF}"/>
              </a:ext>
            </a:extLst>
          </p:cNvPr>
          <p:cNvSpPr>
            <a:spLocks noGrp="1"/>
          </p:cNvSpPr>
          <p:nvPr>
            <p:ph type="dt" sz="half" idx="10"/>
          </p:nvPr>
        </p:nvSpPr>
        <p:spPr/>
        <p:txBody>
          <a:bodyPr/>
          <a:lstStyle/>
          <a:p>
            <a:fld id="{1373DBC4-DDCB-4FF2-B238-9E72EBF90A21}" type="datetimeFigureOut">
              <a:rPr lang="en-US" smtClean="0"/>
              <a:t>12/18/2020</a:t>
            </a:fld>
            <a:endParaRPr lang="en-US"/>
          </a:p>
        </p:txBody>
      </p:sp>
      <p:sp>
        <p:nvSpPr>
          <p:cNvPr id="8" name="Footer Placeholder 7">
            <a:extLst>
              <a:ext uri="{FF2B5EF4-FFF2-40B4-BE49-F238E27FC236}">
                <a16:creationId xmlns:a16="http://schemas.microsoft.com/office/drawing/2014/main" id="{9480E81D-F4C6-4C2A-874A-8D29A6BEE8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899793-0967-4E8B-BCCE-1D5C7BD3733D}"/>
              </a:ext>
            </a:extLst>
          </p:cNvPr>
          <p:cNvSpPr>
            <a:spLocks noGrp="1"/>
          </p:cNvSpPr>
          <p:nvPr>
            <p:ph type="sldNum" sz="quarter" idx="12"/>
          </p:nvPr>
        </p:nvSpPr>
        <p:spPr/>
        <p:txBody>
          <a:bodyPr/>
          <a:lstStyle/>
          <a:p>
            <a:fld id="{7CAC26EC-D5F3-4FBA-B54D-EB8FBCBA5FA7}" type="slidenum">
              <a:rPr lang="en-US" smtClean="0"/>
              <a:t>‹#›</a:t>
            </a:fld>
            <a:endParaRPr lang="en-US"/>
          </a:p>
        </p:txBody>
      </p:sp>
    </p:spTree>
    <p:extLst>
      <p:ext uri="{BB962C8B-B14F-4D97-AF65-F5344CB8AC3E}">
        <p14:creationId xmlns:p14="http://schemas.microsoft.com/office/powerpoint/2010/main" val="3196909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F4C59-4851-4452-9A8E-4CB46F89F1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0E5106-B22B-4D8F-AD41-B137EF23970F}"/>
              </a:ext>
            </a:extLst>
          </p:cNvPr>
          <p:cNvSpPr>
            <a:spLocks noGrp="1"/>
          </p:cNvSpPr>
          <p:nvPr>
            <p:ph type="dt" sz="half" idx="10"/>
          </p:nvPr>
        </p:nvSpPr>
        <p:spPr/>
        <p:txBody>
          <a:bodyPr/>
          <a:lstStyle/>
          <a:p>
            <a:fld id="{1373DBC4-DDCB-4FF2-B238-9E72EBF90A21}" type="datetimeFigureOut">
              <a:rPr lang="en-US" smtClean="0"/>
              <a:t>12/18/2020</a:t>
            </a:fld>
            <a:endParaRPr lang="en-US"/>
          </a:p>
        </p:txBody>
      </p:sp>
      <p:sp>
        <p:nvSpPr>
          <p:cNvPr id="4" name="Footer Placeholder 3">
            <a:extLst>
              <a:ext uri="{FF2B5EF4-FFF2-40B4-BE49-F238E27FC236}">
                <a16:creationId xmlns:a16="http://schemas.microsoft.com/office/drawing/2014/main" id="{60130BFC-8501-4A55-B9D4-148EDDD623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40EE1D-05A2-41E8-A8BE-C406DE239BF2}"/>
              </a:ext>
            </a:extLst>
          </p:cNvPr>
          <p:cNvSpPr>
            <a:spLocks noGrp="1"/>
          </p:cNvSpPr>
          <p:nvPr>
            <p:ph type="sldNum" sz="quarter" idx="12"/>
          </p:nvPr>
        </p:nvSpPr>
        <p:spPr/>
        <p:txBody>
          <a:bodyPr/>
          <a:lstStyle/>
          <a:p>
            <a:fld id="{7CAC26EC-D5F3-4FBA-B54D-EB8FBCBA5FA7}" type="slidenum">
              <a:rPr lang="en-US" smtClean="0"/>
              <a:t>‹#›</a:t>
            </a:fld>
            <a:endParaRPr lang="en-US"/>
          </a:p>
        </p:txBody>
      </p:sp>
    </p:spTree>
    <p:extLst>
      <p:ext uri="{BB962C8B-B14F-4D97-AF65-F5344CB8AC3E}">
        <p14:creationId xmlns:p14="http://schemas.microsoft.com/office/powerpoint/2010/main" val="3073108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2C0F20-A233-43A5-955C-5B8FB2F2F950}"/>
              </a:ext>
            </a:extLst>
          </p:cNvPr>
          <p:cNvSpPr>
            <a:spLocks noGrp="1"/>
          </p:cNvSpPr>
          <p:nvPr>
            <p:ph type="dt" sz="half" idx="10"/>
          </p:nvPr>
        </p:nvSpPr>
        <p:spPr/>
        <p:txBody>
          <a:bodyPr/>
          <a:lstStyle/>
          <a:p>
            <a:fld id="{1373DBC4-DDCB-4FF2-B238-9E72EBF90A21}" type="datetimeFigureOut">
              <a:rPr lang="en-US" smtClean="0"/>
              <a:t>12/18/2020</a:t>
            </a:fld>
            <a:endParaRPr lang="en-US"/>
          </a:p>
        </p:txBody>
      </p:sp>
      <p:sp>
        <p:nvSpPr>
          <p:cNvPr id="3" name="Footer Placeholder 2">
            <a:extLst>
              <a:ext uri="{FF2B5EF4-FFF2-40B4-BE49-F238E27FC236}">
                <a16:creationId xmlns:a16="http://schemas.microsoft.com/office/drawing/2014/main" id="{BFAB94AC-6236-4950-9A45-D1793C5ABC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B28D94-D0A3-462D-9C64-50AF4CC9EA79}"/>
              </a:ext>
            </a:extLst>
          </p:cNvPr>
          <p:cNvSpPr>
            <a:spLocks noGrp="1"/>
          </p:cNvSpPr>
          <p:nvPr>
            <p:ph type="sldNum" sz="quarter" idx="12"/>
          </p:nvPr>
        </p:nvSpPr>
        <p:spPr/>
        <p:txBody>
          <a:bodyPr/>
          <a:lstStyle/>
          <a:p>
            <a:fld id="{7CAC26EC-D5F3-4FBA-B54D-EB8FBCBA5FA7}" type="slidenum">
              <a:rPr lang="en-US" smtClean="0"/>
              <a:t>‹#›</a:t>
            </a:fld>
            <a:endParaRPr lang="en-US"/>
          </a:p>
        </p:txBody>
      </p:sp>
    </p:spTree>
    <p:extLst>
      <p:ext uri="{BB962C8B-B14F-4D97-AF65-F5344CB8AC3E}">
        <p14:creationId xmlns:p14="http://schemas.microsoft.com/office/powerpoint/2010/main" val="130406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54F68-EA4A-48A8-93CB-2763C3E2D4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1FF2B5-8EF6-48A7-B109-17796F721C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65820D-9F13-4E0C-A96C-687EA0D144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EDE5D3-0CF9-4A8A-83A9-A3855B52C5B9}"/>
              </a:ext>
            </a:extLst>
          </p:cNvPr>
          <p:cNvSpPr>
            <a:spLocks noGrp="1"/>
          </p:cNvSpPr>
          <p:nvPr>
            <p:ph type="dt" sz="half" idx="10"/>
          </p:nvPr>
        </p:nvSpPr>
        <p:spPr/>
        <p:txBody>
          <a:bodyPr/>
          <a:lstStyle/>
          <a:p>
            <a:fld id="{1373DBC4-DDCB-4FF2-B238-9E72EBF90A21}" type="datetimeFigureOut">
              <a:rPr lang="en-US" smtClean="0"/>
              <a:t>12/18/2020</a:t>
            </a:fld>
            <a:endParaRPr lang="en-US"/>
          </a:p>
        </p:txBody>
      </p:sp>
      <p:sp>
        <p:nvSpPr>
          <p:cNvPr id="6" name="Footer Placeholder 5">
            <a:extLst>
              <a:ext uri="{FF2B5EF4-FFF2-40B4-BE49-F238E27FC236}">
                <a16:creationId xmlns:a16="http://schemas.microsoft.com/office/drawing/2014/main" id="{D2261231-881E-471D-87C4-580743D446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8AC005-36B2-43C5-B4F3-91ED6B785096}"/>
              </a:ext>
            </a:extLst>
          </p:cNvPr>
          <p:cNvSpPr>
            <a:spLocks noGrp="1"/>
          </p:cNvSpPr>
          <p:nvPr>
            <p:ph type="sldNum" sz="quarter" idx="12"/>
          </p:nvPr>
        </p:nvSpPr>
        <p:spPr/>
        <p:txBody>
          <a:bodyPr/>
          <a:lstStyle/>
          <a:p>
            <a:fld id="{7CAC26EC-D5F3-4FBA-B54D-EB8FBCBA5FA7}" type="slidenum">
              <a:rPr lang="en-US" smtClean="0"/>
              <a:t>‹#›</a:t>
            </a:fld>
            <a:endParaRPr lang="en-US"/>
          </a:p>
        </p:txBody>
      </p:sp>
    </p:spTree>
    <p:extLst>
      <p:ext uri="{BB962C8B-B14F-4D97-AF65-F5344CB8AC3E}">
        <p14:creationId xmlns:p14="http://schemas.microsoft.com/office/powerpoint/2010/main" val="789389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6B7CEA-1A3E-42B7-AAC5-7D1188C28C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1D1F77-B53A-442F-895E-833C58E53D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32A11-8329-4223-9060-90F47A424C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3DBC4-DDCB-4FF2-B238-9E72EBF90A21}" type="datetimeFigureOut">
              <a:rPr lang="en-US" smtClean="0"/>
              <a:t>12/18/2020</a:t>
            </a:fld>
            <a:endParaRPr lang="en-US"/>
          </a:p>
        </p:txBody>
      </p:sp>
      <p:sp>
        <p:nvSpPr>
          <p:cNvPr id="5" name="Footer Placeholder 4">
            <a:extLst>
              <a:ext uri="{FF2B5EF4-FFF2-40B4-BE49-F238E27FC236}">
                <a16:creationId xmlns:a16="http://schemas.microsoft.com/office/drawing/2014/main" id="{BEC421E8-3A56-459A-864C-2E5C000109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D0E16C-C224-444A-9E35-8B38A968B3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C26EC-D5F3-4FBA-B54D-EB8FBCBA5FA7}" type="slidenum">
              <a:rPr lang="en-US" smtClean="0"/>
              <a:t>‹#›</a:t>
            </a:fld>
            <a:endParaRPr lang="en-US"/>
          </a:p>
        </p:txBody>
      </p:sp>
    </p:spTree>
    <p:extLst>
      <p:ext uri="{BB962C8B-B14F-4D97-AF65-F5344CB8AC3E}">
        <p14:creationId xmlns:p14="http://schemas.microsoft.com/office/powerpoint/2010/main" val="395083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chart" Target="../charts/char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F1E6B-A94B-4AE0-AC6F-3F161EB0EDAC}"/>
              </a:ext>
            </a:extLst>
          </p:cNvPr>
          <p:cNvSpPr>
            <a:spLocks noGrp="1"/>
          </p:cNvSpPr>
          <p:nvPr>
            <p:ph type="ctrTitle"/>
          </p:nvPr>
        </p:nvSpPr>
        <p:spPr>
          <a:xfrm>
            <a:off x="644611" y="1104900"/>
            <a:ext cx="10737764" cy="4357432"/>
          </a:xfrm>
        </p:spPr>
        <p:txBody>
          <a:bodyPr>
            <a:normAutofit/>
          </a:bodyPr>
          <a:lstStyle/>
          <a:p>
            <a:r>
              <a:rPr lang="en-US" dirty="0"/>
              <a:t>GREENER FUTURE</a:t>
            </a:r>
          </a:p>
        </p:txBody>
      </p:sp>
      <p:sp>
        <p:nvSpPr>
          <p:cNvPr id="3" name="Subtitle 2">
            <a:extLst>
              <a:ext uri="{FF2B5EF4-FFF2-40B4-BE49-F238E27FC236}">
                <a16:creationId xmlns:a16="http://schemas.microsoft.com/office/drawing/2014/main" id="{DBB46A2B-5982-4DAC-B2FA-1B8991BC77AC}"/>
              </a:ext>
            </a:extLst>
          </p:cNvPr>
          <p:cNvSpPr>
            <a:spLocks noGrp="1"/>
          </p:cNvSpPr>
          <p:nvPr>
            <p:ph type="subTitle" idx="1"/>
          </p:nvPr>
        </p:nvSpPr>
        <p:spPr/>
        <p:txBody>
          <a:bodyPr>
            <a:normAutofit fontScale="92500" lnSpcReduction="10000"/>
          </a:bodyPr>
          <a:lstStyle/>
          <a:p>
            <a:r>
              <a:rPr lang="en-US" dirty="0" err="1"/>
              <a:t>Satakunta</a:t>
            </a:r>
            <a:endParaRPr lang="en-US" dirty="0"/>
          </a:p>
        </p:txBody>
      </p:sp>
    </p:spTree>
    <p:extLst>
      <p:ext uri="{BB962C8B-B14F-4D97-AF65-F5344CB8AC3E}">
        <p14:creationId xmlns:p14="http://schemas.microsoft.com/office/powerpoint/2010/main" val="4131640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32140-6294-442F-AFA4-837BF2AB5AD7}"/>
              </a:ext>
            </a:extLst>
          </p:cNvPr>
          <p:cNvSpPr>
            <a:spLocks noGrp="1"/>
          </p:cNvSpPr>
          <p:nvPr>
            <p:ph type="title"/>
          </p:nvPr>
        </p:nvSpPr>
        <p:spPr>
          <a:xfrm>
            <a:off x="0" y="486400"/>
            <a:ext cx="12192000" cy="1325563"/>
          </a:xfrm>
        </p:spPr>
        <p:txBody>
          <a:bodyPr/>
          <a:lstStyle/>
          <a:p>
            <a:pPr algn="ctr"/>
            <a:r>
              <a:rPr lang="en-US" dirty="0"/>
              <a:t>Towards a Lower Environmental Impact with LNG</a:t>
            </a:r>
          </a:p>
        </p:txBody>
      </p:sp>
      <p:sp>
        <p:nvSpPr>
          <p:cNvPr id="3" name="Content Placeholder 2">
            <a:extLst>
              <a:ext uri="{FF2B5EF4-FFF2-40B4-BE49-F238E27FC236}">
                <a16:creationId xmlns:a16="http://schemas.microsoft.com/office/drawing/2014/main" id="{75B940EF-9C85-4158-A39B-777B561AE5F3}"/>
              </a:ext>
            </a:extLst>
          </p:cNvPr>
          <p:cNvSpPr>
            <a:spLocks noGrp="1"/>
          </p:cNvSpPr>
          <p:nvPr>
            <p:ph idx="1"/>
          </p:nvPr>
        </p:nvSpPr>
        <p:spPr>
          <a:xfrm>
            <a:off x="838200" y="2201779"/>
            <a:ext cx="10515600" cy="3975183"/>
          </a:xfrm>
        </p:spPr>
        <p:txBody>
          <a:bodyPr>
            <a:normAutofit/>
          </a:bodyPr>
          <a:lstStyle/>
          <a:p>
            <a:pPr marL="0" indent="0" algn="ctr">
              <a:buNone/>
            </a:pPr>
            <a:r>
              <a:rPr lang="en-US" dirty="0" err="1"/>
              <a:t>Nornickel</a:t>
            </a:r>
            <a:r>
              <a:rPr lang="en-US" dirty="0"/>
              <a:t> </a:t>
            </a:r>
            <a:r>
              <a:rPr lang="en-US" dirty="0" err="1"/>
              <a:t>Harjavalta</a:t>
            </a:r>
            <a:r>
              <a:rPr lang="en-US" dirty="0"/>
              <a:t> is one of the major users of liquefied natural gas in </a:t>
            </a:r>
            <a:r>
              <a:rPr lang="en-US" dirty="0" err="1"/>
              <a:t>Satakunta</a:t>
            </a:r>
            <a:r>
              <a:rPr lang="en-US" dirty="0"/>
              <a:t>.</a:t>
            </a:r>
          </a:p>
        </p:txBody>
      </p:sp>
      <p:grpSp>
        <p:nvGrpSpPr>
          <p:cNvPr id="13" name="Group 12">
            <a:extLst>
              <a:ext uri="{FF2B5EF4-FFF2-40B4-BE49-F238E27FC236}">
                <a16:creationId xmlns:a16="http://schemas.microsoft.com/office/drawing/2014/main" id="{7DA48C0D-C561-4B6F-AF25-5356A149423A}"/>
              </a:ext>
            </a:extLst>
          </p:cNvPr>
          <p:cNvGrpSpPr/>
          <p:nvPr/>
        </p:nvGrpSpPr>
        <p:grpSpPr>
          <a:xfrm>
            <a:off x="1100874" y="3218634"/>
            <a:ext cx="9990252" cy="2958328"/>
            <a:chOff x="1111891" y="2916230"/>
            <a:chExt cx="9990252" cy="2958328"/>
          </a:xfrm>
        </p:grpSpPr>
        <p:grpSp>
          <p:nvGrpSpPr>
            <p:cNvPr id="4" name="Group 3">
              <a:extLst>
                <a:ext uri="{FF2B5EF4-FFF2-40B4-BE49-F238E27FC236}">
                  <a16:creationId xmlns:a16="http://schemas.microsoft.com/office/drawing/2014/main" id="{67823001-B20D-40F1-B531-1805775B048F}"/>
                </a:ext>
              </a:extLst>
            </p:cNvPr>
            <p:cNvGrpSpPr/>
            <p:nvPr/>
          </p:nvGrpSpPr>
          <p:grpSpPr>
            <a:xfrm>
              <a:off x="8143815" y="2916230"/>
              <a:ext cx="2958328" cy="2958328"/>
              <a:chOff x="2811116" y="3731381"/>
              <a:chExt cx="2958328" cy="2958328"/>
            </a:xfrm>
          </p:grpSpPr>
          <p:sp>
            <p:nvSpPr>
              <p:cNvPr id="6" name="Oval 5">
                <a:extLst>
                  <a:ext uri="{FF2B5EF4-FFF2-40B4-BE49-F238E27FC236}">
                    <a16:creationId xmlns:a16="http://schemas.microsoft.com/office/drawing/2014/main" id="{C2760969-3539-409D-9F2E-746603EFFBBE}"/>
                  </a:ext>
                </a:extLst>
              </p:cNvPr>
              <p:cNvSpPr/>
              <p:nvPr/>
            </p:nvSpPr>
            <p:spPr>
              <a:xfrm>
                <a:off x="2811116" y="3731381"/>
                <a:ext cx="2958328" cy="2958328"/>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62DC9ED-64A0-4790-B6F6-CF0AB33B394E}"/>
                  </a:ext>
                </a:extLst>
              </p:cNvPr>
              <p:cNvSpPr txBox="1"/>
              <p:nvPr/>
            </p:nvSpPr>
            <p:spPr>
              <a:xfrm>
                <a:off x="2945862" y="4421343"/>
                <a:ext cx="2688836" cy="16004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chemeClr val="bg1"/>
                    </a:solidFill>
                    <a:effectLst/>
                    <a:uLnTx/>
                    <a:uFillTx/>
                    <a:latin typeface="Garamond" panose="02020404030301010803"/>
                    <a:ea typeface="+mn-ea"/>
                    <a:cs typeface="+mn-cs"/>
                  </a:rPr>
                  <a:t>Givin</a:t>
                </a:r>
                <a:r>
                  <a:rPr lang="en-US" dirty="0">
                    <a:solidFill>
                      <a:schemeClr val="bg1"/>
                    </a:solidFill>
                    <a:latin typeface="Garamond" panose="02020404030301010803"/>
                  </a:rPr>
                  <a:t>g up </a:t>
                </a:r>
                <a:r>
                  <a:rPr kumimoji="0" lang="en-US" sz="1800" b="0" i="0" u="none" strike="noStrike" kern="1200" cap="none" spc="0" normalizeH="0" baseline="0" noProof="0" dirty="0">
                    <a:ln>
                      <a:noFill/>
                    </a:ln>
                    <a:solidFill>
                      <a:schemeClr val="bg1"/>
                    </a:solidFill>
                    <a:effectLst/>
                    <a:uLnTx/>
                    <a:uFillTx/>
                    <a:latin typeface="Garamond" panose="02020404030301010803"/>
                    <a:ea typeface="+mn-ea"/>
                    <a:cs typeface="+mn-cs"/>
                  </a:rPr>
                  <a:t>fuel oil has reduced </a:t>
                </a:r>
                <a:r>
                  <a:rPr kumimoji="0" lang="en-US" sz="1800" b="0" i="0" u="none" strike="noStrike" kern="1200" cap="none" spc="0" normalizeH="0" baseline="0" noProof="0" dirty="0" err="1">
                    <a:ln>
                      <a:noFill/>
                    </a:ln>
                    <a:solidFill>
                      <a:schemeClr val="bg1"/>
                    </a:solidFill>
                    <a:effectLst/>
                    <a:uLnTx/>
                    <a:uFillTx/>
                    <a:latin typeface="Garamond" panose="02020404030301010803"/>
                    <a:ea typeface="+mn-ea"/>
                    <a:cs typeface="+mn-cs"/>
                  </a:rPr>
                  <a:t>Nornickel’s</a:t>
                </a:r>
                <a:r>
                  <a:rPr kumimoji="0" lang="en-US" sz="1800" b="0" i="0" u="none" strike="noStrike" kern="1200" cap="none" spc="0" normalizeH="0" baseline="0" noProof="0" dirty="0">
                    <a:ln>
                      <a:noFill/>
                    </a:ln>
                    <a:solidFill>
                      <a:schemeClr val="bg1"/>
                    </a:solidFill>
                    <a:effectLst/>
                    <a:uLnTx/>
                    <a:uFillTx/>
                    <a:latin typeface="Garamond" panose="02020404030301010803"/>
                    <a:ea typeface="+mn-ea"/>
                    <a:cs typeface="+mn-cs"/>
                  </a:rPr>
                  <a:t> CO2 emissions by approx.</a:t>
                </a:r>
                <a:r>
                  <a:rPr lang="en-US" dirty="0">
                    <a:solidFill>
                      <a:schemeClr val="bg1"/>
                    </a:solidFill>
                    <a:latin typeface="Garamond" panose="02020404030301010803"/>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4400" b="0" i="0" u="none" strike="noStrike" kern="1200" cap="none" spc="0" normalizeH="0" baseline="0" noProof="0" dirty="0">
                    <a:ln>
                      <a:noFill/>
                    </a:ln>
                    <a:solidFill>
                      <a:schemeClr val="bg1"/>
                    </a:solidFill>
                    <a:effectLst/>
                    <a:uLnTx/>
                    <a:uFillTx/>
                    <a:latin typeface="Garamond" panose="02020404030301010803"/>
                    <a:ea typeface="+mn-ea"/>
                    <a:cs typeface="+mn-cs"/>
                  </a:rPr>
                  <a:t>100 000 t</a:t>
                </a:r>
                <a:endParaRPr kumimoji="0" lang="en-US" sz="4400" b="0" i="0" u="none" strike="noStrike" kern="1200" cap="none" spc="0" normalizeH="0" baseline="0" noProof="0" dirty="0">
                  <a:ln>
                    <a:noFill/>
                  </a:ln>
                  <a:solidFill>
                    <a:schemeClr val="bg1"/>
                  </a:solidFill>
                  <a:effectLst/>
                  <a:uLnTx/>
                  <a:uFillTx/>
                  <a:latin typeface="Garamond" panose="02020404030301010803"/>
                  <a:ea typeface="+mn-ea"/>
                  <a:cs typeface="+mn-cs"/>
                </a:endParaRPr>
              </a:p>
            </p:txBody>
          </p:sp>
        </p:grpSp>
        <p:grpSp>
          <p:nvGrpSpPr>
            <p:cNvPr id="7" name="Group 6">
              <a:extLst>
                <a:ext uri="{FF2B5EF4-FFF2-40B4-BE49-F238E27FC236}">
                  <a16:creationId xmlns:a16="http://schemas.microsoft.com/office/drawing/2014/main" id="{43B591D6-BA1B-4FA6-8F52-8FE2B3629322}"/>
                </a:ext>
              </a:extLst>
            </p:cNvPr>
            <p:cNvGrpSpPr/>
            <p:nvPr/>
          </p:nvGrpSpPr>
          <p:grpSpPr>
            <a:xfrm>
              <a:off x="1111891" y="2938264"/>
              <a:ext cx="2936294" cy="2936294"/>
              <a:chOff x="290332" y="3675135"/>
              <a:chExt cx="2936294" cy="2936294"/>
            </a:xfrm>
            <a:noFill/>
          </p:grpSpPr>
          <p:sp>
            <p:nvSpPr>
              <p:cNvPr id="9" name="Oval 8">
                <a:extLst>
                  <a:ext uri="{FF2B5EF4-FFF2-40B4-BE49-F238E27FC236}">
                    <a16:creationId xmlns:a16="http://schemas.microsoft.com/office/drawing/2014/main" id="{6CB2F05C-9108-419B-90BE-B5189D15C5F5}"/>
                  </a:ext>
                </a:extLst>
              </p:cNvPr>
              <p:cNvSpPr/>
              <p:nvPr/>
            </p:nvSpPr>
            <p:spPr>
              <a:xfrm>
                <a:off x="290332" y="3675135"/>
                <a:ext cx="2936294" cy="2936294"/>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
            <p:nvSpPr>
              <p:cNvPr id="8" name="TextBox 7">
                <a:extLst>
                  <a:ext uri="{FF2B5EF4-FFF2-40B4-BE49-F238E27FC236}">
                    <a16:creationId xmlns:a16="http://schemas.microsoft.com/office/drawing/2014/main" id="{9E79A0C7-1B72-4012-853D-EF3628D20B76}"/>
                  </a:ext>
                </a:extLst>
              </p:cNvPr>
              <p:cNvSpPr txBox="1"/>
              <p:nvPr/>
            </p:nvSpPr>
            <p:spPr>
              <a:xfrm>
                <a:off x="525573" y="4681617"/>
                <a:ext cx="2465811" cy="92333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schemeClr val="bg1"/>
                    </a:solidFill>
                    <a:effectLst/>
                    <a:uLnTx/>
                    <a:uFillTx/>
                    <a:latin typeface="Garamond" panose="02020404030301010803"/>
                    <a:ea typeface="+mn-ea"/>
                    <a:cs typeface="+mn-cs"/>
                  </a:rPr>
                  <a:t>Nornickel</a:t>
                </a:r>
                <a:r>
                  <a:rPr kumimoji="0" lang="fi-FI" sz="1800" b="0" i="0" u="none" strike="noStrike" kern="1200" cap="none" spc="0" normalizeH="0" baseline="0" noProof="0" dirty="0">
                    <a:ln>
                      <a:noFill/>
                    </a:ln>
                    <a:solidFill>
                      <a:schemeClr val="bg1"/>
                    </a:solidFill>
                    <a:effectLst/>
                    <a:uLnTx/>
                    <a:uFillTx/>
                    <a:latin typeface="Garamond" panose="02020404030301010803"/>
                    <a:ea typeface="+mn-ea"/>
                    <a:cs typeface="+mn-cs"/>
                  </a:rPr>
                  <a:t> Harjavalta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schemeClr val="bg1"/>
                    </a:solidFill>
                    <a:effectLst/>
                    <a:uLnTx/>
                    <a:uFillTx/>
                    <a:latin typeface="Garamond" panose="02020404030301010803"/>
                    <a:ea typeface="+mn-ea"/>
                    <a:cs typeface="+mn-cs"/>
                  </a:rPr>
                  <a:t>uses</a:t>
                </a:r>
                <a:r>
                  <a:rPr kumimoji="0" lang="fi-FI" sz="1800" b="0" i="0" u="none" strike="noStrike" kern="1200" cap="none" spc="0" normalizeH="0" baseline="0" noProof="0" dirty="0">
                    <a:ln>
                      <a:noFill/>
                    </a:ln>
                    <a:solidFill>
                      <a:schemeClr val="bg1"/>
                    </a:solidFill>
                    <a:effectLst/>
                    <a:uLnTx/>
                    <a:uFillTx/>
                    <a:latin typeface="Garamond" panose="02020404030301010803"/>
                    <a:ea typeface="+mn-ea"/>
                    <a:cs typeface="+mn-cs"/>
                  </a:rPr>
                  <a:t> LNG for </a:t>
                </a:r>
                <a:r>
                  <a:rPr kumimoji="0" lang="fi-FI" sz="1800" b="0" i="0" u="none" strike="noStrike" kern="1200" cap="none" spc="0" normalizeH="0" baseline="0" noProof="0" dirty="0" err="1">
                    <a:ln>
                      <a:noFill/>
                    </a:ln>
                    <a:solidFill>
                      <a:schemeClr val="bg1"/>
                    </a:solidFill>
                    <a:effectLst/>
                    <a:uLnTx/>
                    <a:uFillTx/>
                    <a:latin typeface="Garamond" panose="02020404030301010803"/>
                    <a:ea typeface="+mn-ea"/>
                    <a:cs typeface="+mn-cs"/>
                  </a:rPr>
                  <a:t>hydrogen</a:t>
                </a:r>
                <a:r>
                  <a:rPr kumimoji="0" lang="fi-FI" sz="1800" b="0" i="0" u="none" strike="noStrike" kern="1200" cap="none" spc="0" normalizeH="0" baseline="0" noProof="0" dirty="0">
                    <a:ln>
                      <a:noFill/>
                    </a:ln>
                    <a:solidFill>
                      <a:schemeClr val="bg1"/>
                    </a:solidFill>
                    <a:effectLst/>
                    <a:uLnTx/>
                    <a:uFillTx/>
                    <a:latin typeface="Garamond" panose="02020404030301010803"/>
                    <a:ea typeface="+mn-ea"/>
                    <a:cs typeface="+mn-cs"/>
                  </a:rPr>
                  <a:t> and </a:t>
                </a:r>
                <a:r>
                  <a:rPr kumimoji="0" lang="fi-FI" sz="1800" b="0" i="0" u="none" strike="noStrike" kern="1200" cap="none" spc="0" normalizeH="0" baseline="0" noProof="0" dirty="0" err="1">
                    <a:ln>
                      <a:noFill/>
                    </a:ln>
                    <a:solidFill>
                      <a:schemeClr val="bg1"/>
                    </a:solidFill>
                    <a:effectLst/>
                    <a:uLnTx/>
                    <a:uFillTx/>
                    <a:latin typeface="Garamond" panose="02020404030301010803"/>
                    <a:ea typeface="+mn-ea"/>
                    <a:cs typeface="+mn-cs"/>
                  </a:rPr>
                  <a:t>energy</a:t>
                </a:r>
                <a:r>
                  <a:rPr kumimoji="0" lang="fi-FI" sz="1800" b="0" i="0" u="none" strike="noStrike" kern="1200" cap="none" spc="0" normalizeH="0" baseline="0" noProof="0" dirty="0">
                    <a:ln>
                      <a:noFill/>
                    </a:ln>
                    <a:solidFill>
                      <a:schemeClr val="bg1"/>
                    </a:solidFill>
                    <a:effectLst/>
                    <a:uLnTx/>
                    <a:uFillTx/>
                    <a:latin typeface="Garamond" panose="02020404030301010803"/>
                    <a:ea typeface="+mn-ea"/>
                    <a:cs typeface="+mn-cs"/>
                  </a:rPr>
                  <a:t> </a:t>
                </a:r>
                <a:r>
                  <a:rPr kumimoji="0" lang="fi-FI" sz="1800" b="0" i="0" u="none" strike="noStrike" kern="1200" cap="none" spc="0" normalizeH="0" baseline="0" noProof="0" dirty="0" err="1">
                    <a:ln>
                      <a:noFill/>
                    </a:ln>
                    <a:solidFill>
                      <a:schemeClr val="bg1"/>
                    </a:solidFill>
                    <a:effectLst/>
                    <a:uLnTx/>
                    <a:uFillTx/>
                    <a:latin typeface="Garamond" panose="02020404030301010803"/>
                    <a:ea typeface="+mn-ea"/>
                    <a:cs typeface="+mn-cs"/>
                  </a:rPr>
                  <a:t>production</a:t>
                </a:r>
                <a:endParaRPr kumimoji="0" lang="fi-FI" sz="1800" b="0" i="0" u="none" strike="noStrike" kern="1200" cap="none" spc="0" normalizeH="0" baseline="0" noProof="0" dirty="0">
                  <a:ln>
                    <a:noFill/>
                  </a:ln>
                  <a:solidFill>
                    <a:schemeClr val="bg1"/>
                  </a:solidFill>
                  <a:effectLst/>
                  <a:uLnTx/>
                  <a:uFillTx/>
                  <a:latin typeface="Garamond" panose="02020404030301010803"/>
                  <a:ea typeface="+mn-ea"/>
                  <a:cs typeface="+mn-cs"/>
                </a:endParaRPr>
              </a:p>
            </p:txBody>
          </p:sp>
        </p:grpSp>
        <p:grpSp>
          <p:nvGrpSpPr>
            <p:cNvPr id="10" name="Group 9">
              <a:extLst>
                <a:ext uri="{FF2B5EF4-FFF2-40B4-BE49-F238E27FC236}">
                  <a16:creationId xmlns:a16="http://schemas.microsoft.com/office/drawing/2014/main" id="{42393C45-73C4-4EA3-85F4-2B02906762E1}"/>
                </a:ext>
              </a:extLst>
            </p:cNvPr>
            <p:cNvGrpSpPr/>
            <p:nvPr/>
          </p:nvGrpSpPr>
          <p:grpSpPr>
            <a:xfrm>
              <a:off x="4616837" y="2916232"/>
              <a:ext cx="2958326" cy="2958326"/>
              <a:chOff x="7425630" y="2569389"/>
              <a:chExt cx="2958326" cy="2958326"/>
            </a:xfrm>
          </p:grpSpPr>
          <p:sp>
            <p:nvSpPr>
              <p:cNvPr id="11" name="Oval 10">
                <a:extLst>
                  <a:ext uri="{FF2B5EF4-FFF2-40B4-BE49-F238E27FC236}">
                    <a16:creationId xmlns:a16="http://schemas.microsoft.com/office/drawing/2014/main" id="{A8614E1D-20E2-42D2-A37A-5D907902D25B}"/>
                  </a:ext>
                </a:extLst>
              </p:cNvPr>
              <p:cNvSpPr/>
              <p:nvPr/>
            </p:nvSpPr>
            <p:spPr>
              <a:xfrm>
                <a:off x="7425630" y="2569389"/>
                <a:ext cx="2958326" cy="29583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BFF4F9C-90D1-4E02-A91A-59AD0AF4873C}"/>
                  </a:ext>
                </a:extLst>
              </p:cNvPr>
              <p:cNvSpPr txBox="1"/>
              <p:nvPr/>
            </p:nvSpPr>
            <p:spPr>
              <a:xfrm>
                <a:off x="7537427" y="3259349"/>
                <a:ext cx="2756766" cy="16004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 carbon footprint of </a:t>
                </a:r>
                <a:r>
                  <a:rPr lang="en-US" dirty="0" err="1">
                    <a:solidFill>
                      <a:schemeClr val="bg1"/>
                    </a:solidFill>
                  </a:rPr>
                  <a:t>Nornickel’s</a:t>
                </a:r>
                <a:r>
                  <a:rPr lang="en-US" dirty="0">
                    <a:solidFill>
                      <a:schemeClr val="bg1"/>
                    </a:solidFill>
                  </a:rPr>
                  <a:t> hydrogen production has decreased by</a:t>
                </a:r>
              </a:p>
              <a:p>
                <a:pPr marL="0" marR="0" lvl="0" indent="0" algn="ctr" defTabSz="914400" rtl="0" eaLnBrk="1" fontAlgn="auto" latinLnBrk="0" hangingPunct="1">
                  <a:lnSpc>
                    <a:spcPct val="100000"/>
                  </a:lnSpc>
                  <a:spcBef>
                    <a:spcPts val="0"/>
                  </a:spcBef>
                  <a:spcAft>
                    <a:spcPts val="0"/>
                  </a:spcAft>
                  <a:buClrTx/>
                  <a:buSzTx/>
                  <a:buFontTx/>
                  <a:buNone/>
                  <a:tabLst/>
                  <a:defRPr/>
                </a:pPr>
                <a:r>
                  <a:rPr lang="fi-FI" sz="4400" dirty="0">
                    <a:solidFill>
                      <a:schemeClr val="bg1"/>
                    </a:solidFill>
                  </a:rPr>
                  <a:t>20% </a:t>
                </a:r>
                <a:endParaRPr kumimoji="0" lang="en-US" sz="4400" b="0" i="0" u="none" strike="noStrike" kern="1200" cap="none" spc="0" normalizeH="0" baseline="0" noProof="0" dirty="0">
                  <a:ln>
                    <a:noFill/>
                  </a:ln>
                  <a:solidFill>
                    <a:schemeClr val="bg1"/>
                  </a:solidFill>
                  <a:effectLst/>
                  <a:uLnTx/>
                  <a:uFillTx/>
                  <a:latin typeface="Garamond" panose="02020404030301010803"/>
                  <a:ea typeface="+mn-ea"/>
                  <a:cs typeface="+mn-cs"/>
                </a:endParaRPr>
              </a:p>
            </p:txBody>
          </p:sp>
        </p:grpSp>
      </p:grpSp>
      <p:cxnSp>
        <p:nvCxnSpPr>
          <p:cNvPr id="14" name="Straight Connector 13">
            <a:extLst>
              <a:ext uri="{FF2B5EF4-FFF2-40B4-BE49-F238E27FC236}">
                <a16:creationId xmlns:a16="http://schemas.microsoft.com/office/drawing/2014/main" id="{07DFDA14-6783-4867-ACB1-38FD8B60949F}"/>
              </a:ext>
            </a:extLst>
          </p:cNvPr>
          <p:cNvCxnSpPr>
            <a:cxnSpLocks/>
          </p:cNvCxnSpPr>
          <p:nvPr/>
        </p:nvCxnSpPr>
        <p:spPr>
          <a:xfrm>
            <a:off x="5445125" y="1672645"/>
            <a:ext cx="1301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2" descr="Nornickel Harjavalta -logo">
            <a:extLst>
              <a:ext uri="{FF2B5EF4-FFF2-40B4-BE49-F238E27FC236}">
                <a16:creationId xmlns:a16="http://schemas.microsoft.com/office/drawing/2014/main" id="{D397C469-DDFE-418F-89F9-268D42B8A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9411" y="98935"/>
            <a:ext cx="1428777" cy="35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173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54E3854-DB2A-4F16-B55A-289EF09DE864}"/>
              </a:ext>
            </a:extLst>
          </p:cNvPr>
          <p:cNvGrpSpPr/>
          <p:nvPr/>
        </p:nvGrpSpPr>
        <p:grpSpPr>
          <a:xfrm>
            <a:off x="1466912" y="3497134"/>
            <a:ext cx="9197633" cy="2810300"/>
            <a:chOff x="984598" y="3346531"/>
            <a:chExt cx="9197633" cy="2810300"/>
          </a:xfrm>
        </p:grpSpPr>
        <p:sp>
          <p:nvSpPr>
            <p:cNvPr id="8" name="Rectangle 7">
              <a:extLst>
                <a:ext uri="{FF2B5EF4-FFF2-40B4-BE49-F238E27FC236}">
                  <a16:creationId xmlns:a16="http://schemas.microsoft.com/office/drawing/2014/main" id="{8E464945-111C-4833-85B0-CB9F04257380}"/>
                </a:ext>
              </a:extLst>
            </p:cNvPr>
            <p:cNvSpPr/>
            <p:nvPr/>
          </p:nvSpPr>
          <p:spPr>
            <a:xfrm>
              <a:off x="5537546" y="3346531"/>
              <a:ext cx="4644685" cy="28103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F0090D4C-671B-4196-A1AE-B01ED0330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598" y="3536324"/>
              <a:ext cx="4644685" cy="2430719"/>
            </a:xfrm>
            <a:prstGeom prst="rect">
              <a:avLst/>
            </a:prstGeom>
            <a:ln>
              <a:solidFill>
                <a:schemeClr val="tx1"/>
              </a:solidFill>
            </a:ln>
          </p:spPr>
        </p:pic>
        <p:sp>
          <p:nvSpPr>
            <p:cNvPr id="7" name="TextBox 6">
              <a:extLst>
                <a:ext uri="{FF2B5EF4-FFF2-40B4-BE49-F238E27FC236}">
                  <a16:creationId xmlns:a16="http://schemas.microsoft.com/office/drawing/2014/main" id="{827700C0-0B20-44B3-8EBB-212A6005216A}"/>
                </a:ext>
              </a:extLst>
            </p:cNvPr>
            <p:cNvSpPr txBox="1"/>
            <p:nvPr/>
          </p:nvSpPr>
          <p:spPr>
            <a:xfrm>
              <a:off x="5989501" y="3874518"/>
              <a:ext cx="3832511" cy="1754326"/>
            </a:xfrm>
            <a:prstGeom prst="rect">
              <a:avLst/>
            </a:prstGeom>
            <a:noFill/>
          </p:spPr>
          <p:txBody>
            <a:bodyPr wrap="square">
              <a:spAutoFit/>
            </a:bodyPr>
            <a:lstStyle/>
            <a:p>
              <a:r>
                <a:rPr lang="fi-FI" dirty="0" err="1"/>
                <a:t>Less</a:t>
              </a:r>
              <a:r>
                <a:rPr lang="fi-FI" dirty="0"/>
                <a:t> CO2 </a:t>
              </a:r>
              <a:r>
                <a:rPr lang="fi-FI" dirty="0" err="1"/>
                <a:t>emissions</a:t>
              </a:r>
              <a:r>
                <a:rPr lang="fi-FI" dirty="0"/>
                <a:t> </a:t>
              </a:r>
              <a:r>
                <a:rPr lang="fi-FI" dirty="0" err="1"/>
                <a:t>by</a:t>
              </a:r>
              <a:endParaRPr lang="fi-FI" b="1" dirty="0"/>
            </a:p>
            <a:p>
              <a:r>
                <a:rPr lang="fi-FI" b="1" dirty="0"/>
                <a:t>THOUSANDS OF TONNES</a:t>
              </a:r>
            </a:p>
            <a:p>
              <a:endParaRPr lang="fi-FI" b="1" dirty="0"/>
            </a:p>
            <a:p>
              <a:endParaRPr lang="fi-FI" b="1" dirty="0"/>
            </a:p>
            <a:p>
              <a:r>
                <a:rPr lang="fi-FI" dirty="0" err="1"/>
                <a:t>Lower</a:t>
              </a:r>
              <a:r>
                <a:rPr lang="fi-FI" dirty="0"/>
                <a:t> </a:t>
              </a:r>
              <a:r>
                <a:rPr lang="fi-FI" dirty="0" err="1"/>
                <a:t>annual</a:t>
              </a:r>
              <a:r>
                <a:rPr lang="fi-FI" dirty="0"/>
                <a:t> </a:t>
              </a:r>
              <a:r>
                <a:rPr lang="fi-FI" dirty="0" err="1"/>
                <a:t>fuel</a:t>
              </a:r>
              <a:r>
                <a:rPr lang="fi-FI" dirty="0"/>
                <a:t> </a:t>
              </a:r>
              <a:r>
                <a:rPr lang="fi-FI" dirty="0" err="1"/>
                <a:t>demand</a:t>
              </a:r>
              <a:r>
                <a:rPr lang="fi-FI" dirty="0"/>
                <a:t> </a:t>
              </a:r>
              <a:r>
                <a:rPr lang="fi-FI" dirty="0" err="1"/>
                <a:t>by</a:t>
              </a:r>
              <a:endParaRPr lang="fi-FI" b="1" dirty="0"/>
            </a:p>
            <a:p>
              <a:r>
                <a:rPr lang="fi-FI" b="1" dirty="0"/>
                <a:t>600 TRUCK LOADS </a:t>
              </a:r>
            </a:p>
          </p:txBody>
        </p:sp>
      </p:grpSp>
      <p:sp>
        <p:nvSpPr>
          <p:cNvPr id="12" name="Title 1">
            <a:extLst>
              <a:ext uri="{FF2B5EF4-FFF2-40B4-BE49-F238E27FC236}">
                <a16:creationId xmlns:a16="http://schemas.microsoft.com/office/drawing/2014/main" id="{AEA78DD0-D79A-43EF-BF99-AE764167CD89}"/>
              </a:ext>
            </a:extLst>
          </p:cNvPr>
          <p:cNvSpPr>
            <a:spLocks noGrp="1"/>
          </p:cNvSpPr>
          <p:nvPr>
            <p:ph type="title"/>
          </p:nvPr>
        </p:nvSpPr>
        <p:spPr>
          <a:xfrm>
            <a:off x="238125" y="304375"/>
            <a:ext cx="11715749" cy="1325563"/>
          </a:xfrm>
        </p:spPr>
        <p:txBody>
          <a:bodyPr>
            <a:noAutofit/>
          </a:bodyPr>
          <a:lstStyle/>
          <a:p>
            <a:pPr algn="ctr"/>
            <a:r>
              <a:rPr lang="en-US" sz="6000" dirty="0"/>
              <a:t>60 M€ Investment in Our Future</a:t>
            </a:r>
          </a:p>
        </p:txBody>
      </p:sp>
      <p:sp>
        <p:nvSpPr>
          <p:cNvPr id="13" name="Content Placeholder 2">
            <a:extLst>
              <a:ext uri="{FF2B5EF4-FFF2-40B4-BE49-F238E27FC236}">
                <a16:creationId xmlns:a16="http://schemas.microsoft.com/office/drawing/2014/main" id="{D2B73811-02E7-4D36-8D3D-61756D7179BA}"/>
              </a:ext>
            </a:extLst>
          </p:cNvPr>
          <p:cNvSpPr>
            <a:spLocks noGrp="1"/>
          </p:cNvSpPr>
          <p:nvPr>
            <p:ph idx="1"/>
          </p:nvPr>
        </p:nvSpPr>
        <p:spPr>
          <a:xfrm>
            <a:off x="288813" y="2057758"/>
            <a:ext cx="11614374" cy="1151415"/>
          </a:xfrm>
        </p:spPr>
        <p:txBody>
          <a:bodyPr>
            <a:normAutofit/>
          </a:bodyPr>
          <a:lstStyle/>
          <a:p>
            <a:pPr marL="0" indent="0" algn="ctr">
              <a:buNone/>
            </a:pPr>
            <a:r>
              <a:rPr lang="en-US" dirty="0"/>
              <a:t>The </a:t>
            </a:r>
            <a:r>
              <a:rPr lang="en-US" dirty="0" err="1"/>
              <a:t>Aittaluoto</a:t>
            </a:r>
            <a:r>
              <a:rPr lang="en-US" dirty="0"/>
              <a:t> power plant in Pori produces district heat, process energy and electricity.</a:t>
            </a:r>
          </a:p>
          <a:p>
            <a:pPr marL="0" indent="0" algn="ctr">
              <a:buNone/>
            </a:pPr>
            <a:r>
              <a:rPr lang="en-US" dirty="0"/>
              <a:t>The investment completed in 2020 has modernized the power plant to meet environmental requirements and growing energy needs. As a result of the modernization, the use of fossil fuels will decrease and the use of biofuels will increase accordingly.</a:t>
            </a:r>
            <a:endParaRPr lang="fi-FI" dirty="0"/>
          </a:p>
        </p:txBody>
      </p:sp>
      <p:cxnSp>
        <p:nvCxnSpPr>
          <p:cNvPr id="14" name="Straight Connector 13">
            <a:extLst>
              <a:ext uri="{FF2B5EF4-FFF2-40B4-BE49-F238E27FC236}">
                <a16:creationId xmlns:a16="http://schemas.microsoft.com/office/drawing/2014/main" id="{EC4A3513-6566-40C8-B006-979F40383388}"/>
              </a:ext>
            </a:extLst>
          </p:cNvPr>
          <p:cNvCxnSpPr>
            <a:cxnSpLocks/>
          </p:cNvCxnSpPr>
          <p:nvPr/>
        </p:nvCxnSpPr>
        <p:spPr>
          <a:xfrm>
            <a:off x="5445125" y="1529770"/>
            <a:ext cx="1301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FD5E7D8A-3594-4FC8-B248-629522B0E6CE}"/>
              </a:ext>
            </a:extLst>
          </p:cNvPr>
          <p:cNvPicPr>
            <a:picLocks noChangeAspect="1"/>
          </p:cNvPicPr>
          <p:nvPr/>
        </p:nvPicPr>
        <p:blipFill>
          <a:blip r:embed="rId4"/>
          <a:stretch>
            <a:fillRect/>
          </a:stretch>
        </p:blipFill>
        <p:spPr>
          <a:xfrm>
            <a:off x="0" y="6403419"/>
            <a:ext cx="1228725" cy="436880"/>
          </a:xfrm>
          <a:prstGeom prst="rect">
            <a:avLst/>
          </a:prstGeom>
        </p:spPr>
      </p:pic>
      <p:sp>
        <p:nvSpPr>
          <p:cNvPr id="17" name="TextBox 16">
            <a:extLst>
              <a:ext uri="{FF2B5EF4-FFF2-40B4-BE49-F238E27FC236}">
                <a16:creationId xmlns:a16="http://schemas.microsoft.com/office/drawing/2014/main" id="{32E52FA9-00E9-4A13-8AD2-4993AB220EE3}"/>
              </a:ext>
            </a:extLst>
          </p:cNvPr>
          <p:cNvSpPr txBox="1"/>
          <p:nvPr/>
        </p:nvSpPr>
        <p:spPr>
          <a:xfrm>
            <a:off x="1400237" y="3648827"/>
            <a:ext cx="1378904" cy="215444"/>
          </a:xfrm>
          <a:prstGeom prst="rect">
            <a:avLst/>
          </a:prstGeom>
          <a:noFill/>
        </p:spPr>
        <p:txBody>
          <a:bodyPr wrap="none" rtlCol="0">
            <a:spAutoFit/>
          </a:bodyPr>
          <a:lstStyle/>
          <a:p>
            <a:r>
              <a:rPr lang="en-US" sz="800" dirty="0">
                <a:solidFill>
                  <a:schemeClr val="bg1">
                    <a:lumMod val="95000"/>
                  </a:schemeClr>
                </a:solidFill>
              </a:rPr>
              <a:t>Pori </a:t>
            </a:r>
            <a:r>
              <a:rPr lang="en-US" sz="800" dirty="0" err="1">
                <a:solidFill>
                  <a:schemeClr val="bg1">
                    <a:lumMod val="95000"/>
                  </a:schemeClr>
                </a:solidFill>
              </a:rPr>
              <a:t>Energia</a:t>
            </a:r>
            <a:r>
              <a:rPr lang="en-US" sz="800" dirty="0">
                <a:solidFill>
                  <a:schemeClr val="bg1">
                    <a:lumMod val="95000"/>
                  </a:schemeClr>
                </a:solidFill>
              </a:rPr>
              <a:t> Oy / Tomi Glad</a:t>
            </a:r>
          </a:p>
        </p:txBody>
      </p:sp>
    </p:spTree>
    <p:extLst>
      <p:ext uri="{BB962C8B-B14F-4D97-AF65-F5344CB8AC3E}">
        <p14:creationId xmlns:p14="http://schemas.microsoft.com/office/powerpoint/2010/main" val="286771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9FA0-30B0-415B-8B88-C59F6BC05E47}"/>
              </a:ext>
            </a:extLst>
          </p:cNvPr>
          <p:cNvSpPr>
            <a:spLocks noGrp="1"/>
          </p:cNvSpPr>
          <p:nvPr>
            <p:ph type="title"/>
          </p:nvPr>
        </p:nvSpPr>
        <p:spPr>
          <a:xfrm>
            <a:off x="765480" y="629608"/>
            <a:ext cx="7422933" cy="1471558"/>
          </a:xfrm>
        </p:spPr>
        <p:txBody>
          <a:bodyPr>
            <a:noAutofit/>
          </a:bodyPr>
          <a:lstStyle/>
          <a:p>
            <a:r>
              <a:rPr lang="en-US" sz="6000" dirty="0"/>
              <a:t>Waste-to-Energy in </a:t>
            </a:r>
            <a:r>
              <a:rPr lang="en-US" sz="6000" dirty="0" err="1"/>
              <a:t>Harjavalta</a:t>
            </a:r>
            <a:endParaRPr lang="en-US" sz="6000" dirty="0"/>
          </a:p>
        </p:txBody>
      </p:sp>
      <p:sp>
        <p:nvSpPr>
          <p:cNvPr id="3" name="Content Placeholder 2">
            <a:extLst>
              <a:ext uri="{FF2B5EF4-FFF2-40B4-BE49-F238E27FC236}">
                <a16:creationId xmlns:a16="http://schemas.microsoft.com/office/drawing/2014/main" id="{84A5CF4C-1C3E-4A52-BFD2-856444D7BAB9}"/>
              </a:ext>
            </a:extLst>
          </p:cNvPr>
          <p:cNvSpPr>
            <a:spLocks noGrp="1"/>
          </p:cNvSpPr>
          <p:nvPr>
            <p:ph idx="1"/>
          </p:nvPr>
        </p:nvSpPr>
        <p:spPr>
          <a:xfrm>
            <a:off x="765480" y="2679203"/>
            <a:ext cx="6004035" cy="3343225"/>
          </a:xfrm>
        </p:spPr>
        <p:txBody>
          <a:bodyPr/>
          <a:lstStyle/>
          <a:p>
            <a:pPr marL="0" indent="0">
              <a:buNone/>
            </a:pPr>
            <a:r>
              <a:rPr lang="en-US" dirty="0" err="1"/>
              <a:t>Suomen</a:t>
            </a:r>
            <a:r>
              <a:rPr lang="en-US" dirty="0"/>
              <a:t> </a:t>
            </a:r>
            <a:r>
              <a:rPr lang="en-US" dirty="0" err="1"/>
              <a:t>Teollisuuden</a:t>
            </a:r>
            <a:r>
              <a:rPr lang="en-US" dirty="0"/>
              <a:t> </a:t>
            </a:r>
            <a:r>
              <a:rPr lang="en-US" dirty="0" err="1"/>
              <a:t>Energiapalvelut</a:t>
            </a:r>
            <a:r>
              <a:rPr lang="en-US" dirty="0"/>
              <a:t> STEP Oy intends to build a waste-to-energy plant in </a:t>
            </a:r>
            <a:r>
              <a:rPr lang="en-US" dirty="0" err="1"/>
              <a:t>Suurteollisuuspuisto</a:t>
            </a:r>
            <a:r>
              <a:rPr lang="en-US" dirty="0"/>
              <a:t> Industrial Park in </a:t>
            </a:r>
            <a:r>
              <a:rPr lang="en-US" dirty="0" err="1"/>
              <a:t>Harjavalta</a:t>
            </a:r>
            <a:r>
              <a:rPr lang="en-US" dirty="0"/>
              <a:t>. The plant will produce steam for the energy needs of the companies in the area.</a:t>
            </a:r>
            <a:br>
              <a:rPr lang="en-US" dirty="0"/>
            </a:br>
            <a:br>
              <a:rPr lang="en-US" dirty="0"/>
            </a:br>
            <a:r>
              <a:rPr lang="en-US" dirty="0"/>
              <a:t>The plant will use SRF, Solid Recovered Fuel, which offers a means of recovering a significant proportion of industrial waste.</a:t>
            </a:r>
            <a:br>
              <a:rPr lang="en-US" dirty="0"/>
            </a:br>
            <a:br>
              <a:rPr lang="en-US" dirty="0"/>
            </a:br>
            <a:r>
              <a:rPr lang="en-US" dirty="0"/>
              <a:t>SRF has previously been transported long distances from </a:t>
            </a:r>
            <a:r>
              <a:rPr lang="en-US" dirty="0" err="1"/>
              <a:t>Satakunta</a:t>
            </a:r>
            <a:r>
              <a:rPr lang="en-US" dirty="0"/>
              <a:t>, and, thus, the new plant will </a:t>
            </a:r>
            <a:r>
              <a:rPr lang="en-US" b="1" dirty="0"/>
              <a:t>reduce logistics emissions </a:t>
            </a:r>
            <a:r>
              <a:rPr lang="en-US" dirty="0"/>
              <a:t>and </a:t>
            </a:r>
            <a:r>
              <a:rPr lang="en-US" b="1" dirty="0"/>
              <a:t>increase cost efficiency</a:t>
            </a:r>
            <a:r>
              <a:rPr lang="en-US" dirty="0"/>
              <a:t>.</a:t>
            </a:r>
            <a:endParaRPr lang="fi-FI" dirty="0"/>
          </a:p>
        </p:txBody>
      </p:sp>
      <p:grpSp>
        <p:nvGrpSpPr>
          <p:cNvPr id="8" name="Group 7">
            <a:extLst>
              <a:ext uri="{FF2B5EF4-FFF2-40B4-BE49-F238E27FC236}">
                <a16:creationId xmlns:a16="http://schemas.microsoft.com/office/drawing/2014/main" id="{4FE961CF-AC03-4261-8784-82C7FAA1F9A0}"/>
              </a:ext>
            </a:extLst>
          </p:cNvPr>
          <p:cNvGrpSpPr/>
          <p:nvPr/>
        </p:nvGrpSpPr>
        <p:grpSpPr>
          <a:xfrm>
            <a:off x="7359017" y="1915511"/>
            <a:ext cx="4067503" cy="4106917"/>
            <a:chOff x="7189960" y="1656198"/>
            <a:chExt cx="4067503" cy="4106917"/>
          </a:xfrm>
        </p:grpSpPr>
        <p:sp>
          <p:nvSpPr>
            <p:cNvPr id="7" name="Rectangle 6">
              <a:extLst>
                <a:ext uri="{FF2B5EF4-FFF2-40B4-BE49-F238E27FC236}">
                  <a16:creationId xmlns:a16="http://schemas.microsoft.com/office/drawing/2014/main" id="{8919F235-6B9D-4410-BD2E-3A55B862033E}"/>
                </a:ext>
              </a:extLst>
            </p:cNvPr>
            <p:cNvSpPr/>
            <p:nvPr/>
          </p:nvSpPr>
          <p:spPr>
            <a:xfrm>
              <a:off x="7189960" y="1656198"/>
              <a:ext cx="4067503" cy="410691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FBE33F9-9E0B-4CDA-B1E8-0E5F7F9521FA}"/>
                </a:ext>
              </a:extLst>
            </p:cNvPr>
            <p:cNvSpPr txBox="1"/>
            <p:nvPr/>
          </p:nvSpPr>
          <p:spPr>
            <a:xfrm>
              <a:off x="7985232" y="2293885"/>
              <a:ext cx="2476960" cy="2831544"/>
            </a:xfrm>
            <a:prstGeom prst="rect">
              <a:avLst/>
            </a:prstGeom>
            <a:noFill/>
          </p:spPr>
          <p:txBody>
            <a:bodyPr wrap="none" rtlCol="0">
              <a:spAutoFit/>
            </a:bodyPr>
            <a:lstStyle/>
            <a:p>
              <a:pPr algn="ctr"/>
              <a:r>
                <a:rPr lang="en-US" sz="4400" dirty="0">
                  <a:solidFill>
                    <a:schemeClr val="bg1"/>
                  </a:solidFill>
                </a:rPr>
                <a:t>2023-2024</a:t>
              </a:r>
            </a:p>
            <a:p>
              <a:pPr algn="ctr"/>
              <a:r>
                <a:rPr lang="en-US" dirty="0">
                  <a:solidFill>
                    <a:schemeClr val="bg1"/>
                  </a:solidFill>
                </a:rPr>
                <a:t>plant up and running</a:t>
              </a: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r>
                <a:rPr lang="en-US" sz="4400" dirty="0">
                  <a:solidFill>
                    <a:schemeClr val="bg1"/>
                  </a:solidFill>
                </a:rPr>
                <a:t>40 M€</a:t>
              </a:r>
            </a:p>
            <a:p>
              <a:pPr algn="ctr"/>
              <a:r>
                <a:rPr lang="en-US" dirty="0">
                  <a:solidFill>
                    <a:schemeClr val="bg1"/>
                  </a:solidFill>
                </a:rPr>
                <a:t>investment</a:t>
              </a:r>
            </a:p>
          </p:txBody>
        </p:sp>
      </p:grpSp>
      <p:cxnSp>
        <p:nvCxnSpPr>
          <p:cNvPr id="9" name="Straight Connector 8">
            <a:extLst>
              <a:ext uri="{FF2B5EF4-FFF2-40B4-BE49-F238E27FC236}">
                <a16:creationId xmlns:a16="http://schemas.microsoft.com/office/drawing/2014/main" id="{DD004B16-64A0-48F4-9EAC-B0323FE36A2F}"/>
              </a:ext>
            </a:extLst>
          </p:cNvPr>
          <p:cNvCxnSpPr>
            <a:cxnSpLocks/>
          </p:cNvCxnSpPr>
          <p:nvPr/>
        </p:nvCxnSpPr>
        <p:spPr>
          <a:xfrm>
            <a:off x="857359" y="2358377"/>
            <a:ext cx="1301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AutoShape 4" descr="Kotisivu sivu | STEP Energy">
            <a:extLst>
              <a:ext uri="{FF2B5EF4-FFF2-40B4-BE49-F238E27FC236}">
                <a16:creationId xmlns:a16="http://schemas.microsoft.com/office/drawing/2014/main" id="{8E378A9F-D971-462A-8AFB-0CC6498EA9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STEPille tietovarastoratkaisu kumppaneiden tuotantolaitosten  automaatiojärjestelmistä | ite wiki">
            <a:extLst>
              <a:ext uri="{FF2B5EF4-FFF2-40B4-BE49-F238E27FC236}">
                <a16:creationId xmlns:a16="http://schemas.microsoft.com/office/drawing/2014/main" id="{4CCFB70C-E6D3-42F7-BAE6-D609D5493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2541" y="139071"/>
            <a:ext cx="1827957" cy="41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327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FD70E5-F81D-40A0-B3F0-2B6947454046}"/>
              </a:ext>
            </a:extLst>
          </p:cNvPr>
          <p:cNvSpPr/>
          <p:nvPr/>
        </p:nvSpPr>
        <p:spPr>
          <a:xfrm>
            <a:off x="3380022" y="5046754"/>
            <a:ext cx="6726504" cy="11936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9DFC89CC-B856-47DA-B9C6-2F1BDDC7CF7C}"/>
              </a:ext>
            </a:extLst>
          </p:cNvPr>
          <p:cNvSpPr>
            <a:spLocks noGrp="1"/>
          </p:cNvSpPr>
          <p:nvPr>
            <p:ph type="title"/>
          </p:nvPr>
        </p:nvSpPr>
        <p:spPr>
          <a:xfrm>
            <a:off x="3268579" y="357191"/>
            <a:ext cx="8414084" cy="1917411"/>
          </a:xfrm>
        </p:spPr>
        <p:txBody>
          <a:bodyPr>
            <a:normAutofit/>
          </a:bodyPr>
          <a:lstStyle/>
          <a:p>
            <a:r>
              <a:rPr lang="en-US" sz="6000" dirty="0"/>
              <a:t>Finland’s First Battery Cluster</a:t>
            </a:r>
          </a:p>
        </p:txBody>
      </p:sp>
      <p:sp>
        <p:nvSpPr>
          <p:cNvPr id="3" name="Content Placeholder 2">
            <a:extLst>
              <a:ext uri="{FF2B5EF4-FFF2-40B4-BE49-F238E27FC236}">
                <a16:creationId xmlns:a16="http://schemas.microsoft.com/office/drawing/2014/main" id="{07129212-99C0-440E-8849-462FAB52D68B}"/>
              </a:ext>
            </a:extLst>
          </p:cNvPr>
          <p:cNvSpPr>
            <a:spLocks noGrp="1"/>
          </p:cNvSpPr>
          <p:nvPr>
            <p:ph idx="1"/>
          </p:nvPr>
        </p:nvSpPr>
        <p:spPr>
          <a:xfrm>
            <a:off x="3268579" y="2818745"/>
            <a:ext cx="7357789" cy="2290486"/>
          </a:xfrm>
        </p:spPr>
        <p:txBody>
          <a:bodyPr anchor="t"/>
          <a:lstStyle/>
          <a:p>
            <a:pPr marL="0" indent="0">
              <a:buNone/>
            </a:pPr>
            <a:r>
              <a:rPr lang="en-US" dirty="0"/>
              <a:t>A unique battery recycling cluster is emerging in </a:t>
            </a:r>
            <a:r>
              <a:rPr lang="en-US" dirty="0" err="1"/>
              <a:t>Suurteollisuuspuisto</a:t>
            </a:r>
            <a:r>
              <a:rPr lang="en-US" dirty="0"/>
              <a:t> Industrial Park in </a:t>
            </a:r>
            <a:r>
              <a:rPr lang="en-US" dirty="0" err="1"/>
              <a:t>Harjavalta</a:t>
            </a:r>
            <a:r>
              <a:rPr lang="en-US" dirty="0"/>
              <a:t> as a result of the cooperation of three companies. </a:t>
            </a:r>
            <a:br>
              <a:rPr lang="en-US" dirty="0"/>
            </a:br>
            <a:endParaRPr lang="en-US" dirty="0"/>
          </a:p>
          <a:p>
            <a:pPr marL="0" indent="0">
              <a:buNone/>
            </a:pPr>
            <a:r>
              <a:rPr lang="en-US" b="1" dirty="0"/>
              <a:t>BASF</a:t>
            </a:r>
            <a:r>
              <a:rPr lang="en-US" dirty="0"/>
              <a:t>'s battery material plant will start operations in 2022. The plant will utilize the nickel and cobalt produced by </a:t>
            </a:r>
            <a:r>
              <a:rPr lang="en-US" b="1" dirty="0" err="1"/>
              <a:t>Nornickel</a:t>
            </a:r>
            <a:r>
              <a:rPr lang="en-US" b="1" dirty="0"/>
              <a:t> </a:t>
            </a:r>
            <a:r>
              <a:rPr lang="en-US" b="1" dirty="0" err="1"/>
              <a:t>Harjavalta</a:t>
            </a:r>
            <a:r>
              <a:rPr lang="en-US" dirty="0"/>
              <a:t> and the recycled materials processed at the battery recycling plant acquired by </a:t>
            </a:r>
            <a:r>
              <a:rPr lang="en-US" b="1" dirty="0"/>
              <a:t>Fortum</a:t>
            </a:r>
            <a:r>
              <a:rPr lang="en-US" dirty="0"/>
              <a:t>.</a:t>
            </a:r>
            <a:endParaRPr lang="fi-FI" dirty="0"/>
          </a:p>
        </p:txBody>
      </p:sp>
      <p:cxnSp>
        <p:nvCxnSpPr>
          <p:cNvPr id="6" name="Straight Connector 5">
            <a:extLst>
              <a:ext uri="{FF2B5EF4-FFF2-40B4-BE49-F238E27FC236}">
                <a16:creationId xmlns:a16="http://schemas.microsoft.com/office/drawing/2014/main" id="{83E8BA9B-7A42-443F-890B-280E65FC70C2}"/>
              </a:ext>
            </a:extLst>
          </p:cNvPr>
          <p:cNvCxnSpPr>
            <a:cxnSpLocks/>
          </p:cNvCxnSpPr>
          <p:nvPr/>
        </p:nvCxnSpPr>
        <p:spPr>
          <a:xfrm>
            <a:off x="3380022" y="2292325"/>
            <a:ext cx="1301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39D5FE1-1860-495F-A60D-4003AC6264D1}"/>
              </a:ext>
            </a:extLst>
          </p:cNvPr>
          <p:cNvSpPr txBox="1"/>
          <p:nvPr/>
        </p:nvSpPr>
        <p:spPr>
          <a:xfrm>
            <a:off x="3499130" y="5109231"/>
            <a:ext cx="6360487" cy="104644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i-FI" sz="4400" i="0" u="none" strike="noStrike" kern="1200" cap="none" spc="0" normalizeH="0" baseline="0" noProof="0" dirty="0">
                <a:ln>
                  <a:noFill/>
                </a:ln>
                <a:effectLst/>
                <a:uLnTx/>
                <a:uFillTx/>
                <a:latin typeface="Garamond" panose="02020404030301010803"/>
                <a:ea typeface="+mn-ea"/>
                <a:cs typeface="+mn-cs"/>
              </a:rPr>
              <a:t>80% </a:t>
            </a:r>
            <a:r>
              <a:rPr kumimoji="0" lang="en-US" sz="1800" b="0" i="0" u="none" strike="noStrike" kern="1200" cap="none" spc="0" normalizeH="0" baseline="0" noProof="0" dirty="0">
                <a:ln>
                  <a:noFill/>
                </a:ln>
                <a:effectLst/>
                <a:uLnTx/>
                <a:uFillTx/>
                <a:latin typeface="Garamond" panose="02020404030301010803"/>
                <a:ea typeface="+mn-ea"/>
                <a:cs typeface="+mn-cs"/>
              </a:rPr>
              <a:t>of valuable battery materials are recovered at Fortum’s battery recycling plant, which is </a:t>
            </a:r>
            <a:r>
              <a:rPr kumimoji="0" lang="en-US" sz="1800" b="0" i="0" u="none" strike="noStrike" kern="1200" cap="none" spc="0" normalizeH="0" baseline="0" noProof="0" dirty="0" err="1">
                <a:ln>
                  <a:noFill/>
                </a:ln>
                <a:effectLst/>
                <a:uLnTx/>
                <a:uFillTx/>
                <a:latin typeface="Garamond" panose="02020404030301010803"/>
                <a:ea typeface="+mn-ea"/>
                <a:cs typeface="+mn-cs"/>
              </a:rPr>
              <a:t>uniqu</a:t>
            </a:r>
            <a:r>
              <a:rPr kumimoji="0" lang="fi-FI" sz="1800" b="0" i="0" u="none" strike="noStrike" kern="1200" cap="none" spc="0" normalizeH="0" baseline="0" noProof="0" dirty="0">
                <a:ln>
                  <a:noFill/>
                </a:ln>
                <a:effectLst/>
                <a:uLnTx/>
                <a:uFillTx/>
                <a:latin typeface="Garamond" panose="02020404030301010803"/>
                <a:ea typeface="+mn-ea"/>
                <a:cs typeface="+mn-cs"/>
              </a:rPr>
              <a:t>e on a </a:t>
            </a:r>
            <a:r>
              <a:rPr kumimoji="0" lang="fi-FI" sz="1800" b="0" i="0" u="none" strike="noStrike" kern="1200" cap="none" spc="0" normalizeH="0" baseline="0" noProof="0" dirty="0" err="1">
                <a:ln>
                  <a:noFill/>
                </a:ln>
                <a:effectLst/>
                <a:uLnTx/>
                <a:uFillTx/>
                <a:latin typeface="Garamond" panose="02020404030301010803"/>
                <a:ea typeface="+mn-ea"/>
                <a:cs typeface="+mn-cs"/>
              </a:rPr>
              <a:t>global</a:t>
            </a:r>
            <a:r>
              <a:rPr kumimoji="0" lang="fi-FI" sz="1800" b="0" i="0" u="none" strike="noStrike" kern="1200" cap="none" spc="0" normalizeH="0" baseline="0" noProof="0" dirty="0">
                <a:ln>
                  <a:noFill/>
                </a:ln>
                <a:effectLst/>
                <a:uLnTx/>
                <a:uFillTx/>
                <a:latin typeface="Garamond" panose="02020404030301010803"/>
                <a:ea typeface="+mn-ea"/>
                <a:cs typeface="+mn-cs"/>
              </a:rPr>
              <a:t> </a:t>
            </a:r>
            <a:r>
              <a:rPr kumimoji="0" lang="fi-FI" sz="1800" b="0" i="0" u="none" strike="noStrike" kern="1200" cap="none" spc="0" normalizeH="0" baseline="0" noProof="0" dirty="0" err="1">
                <a:ln>
                  <a:noFill/>
                </a:ln>
                <a:effectLst/>
                <a:uLnTx/>
                <a:uFillTx/>
                <a:latin typeface="Garamond" panose="02020404030301010803"/>
                <a:ea typeface="+mn-ea"/>
                <a:cs typeface="+mn-cs"/>
              </a:rPr>
              <a:t>scale</a:t>
            </a:r>
            <a:endParaRPr kumimoji="0" lang="fi-FI" sz="1800" b="0" i="0" u="none" strike="noStrike" kern="1200" cap="none" spc="0" normalizeH="0" baseline="0" noProof="0" dirty="0">
              <a:ln>
                <a:noFill/>
              </a:ln>
              <a:effectLst/>
              <a:uLnTx/>
              <a:uFillTx/>
              <a:latin typeface="Garamond" panose="02020404030301010803"/>
              <a:ea typeface="+mn-ea"/>
              <a:cs typeface="+mn-cs"/>
            </a:endParaRPr>
          </a:p>
        </p:txBody>
      </p:sp>
      <p:grpSp>
        <p:nvGrpSpPr>
          <p:cNvPr id="12" name="Group 11">
            <a:extLst>
              <a:ext uri="{FF2B5EF4-FFF2-40B4-BE49-F238E27FC236}">
                <a16:creationId xmlns:a16="http://schemas.microsoft.com/office/drawing/2014/main" id="{6187555D-18B9-480C-8D0F-03FC5D5B4955}"/>
              </a:ext>
            </a:extLst>
          </p:cNvPr>
          <p:cNvGrpSpPr/>
          <p:nvPr/>
        </p:nvGrpSpPr>
        <p:grpSpPr>
          <a:xfrm>
            <a:off x="10238874" y="-186952"/>
            <a:ext cx="2203766" cy="2203766"/>
            <a:chOff x="10111371" y="567925"/>
            <a:chExt cx="2203766" cy="2203766"/>
          </a:xfrm>
        </p:grpSpPr>
        <p:sp>
          <p:nvSpPr>
            <p:cNvPr id="11" name="Oval 10">
              <a:extLst>
                <a:ext uri="{FF2B5EF4-FFF2-40B4-BE49-F238E27FC236}">
                  <a16:creationId xmlns:a16="http://schemas.microsoft.com/office/drawing/2014/main" id="{A49D775B-2146-4C93-90E0-1EA66FCBBF19}"/>
                </a:ext>
              </a:extLst>
            </p:cNvPr>
            <p:cNvSpPr/>
            <p:nvPr/>
          </p:nvSpPr>
          <p:spPr>
            <a:xfrm>
              <a:off x="10111371" y="567925"/>
              <a:ext cx="2203766" cy="220376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6" descr="Solar - Fortum">
              <a:extLst>
                <a:ext uri="{FF2B5EF4-FFF2-40B4-BE49-F238E27FC236}">
                  <a16:creationId xmlns:a16="http://schemas.microsoft.com/office/drawing/2014/main" id="{3AAB9BB7-64F4-4A18-BE96-D747BED6B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3775" y="1520987"/>
              <a:ext cx="1238961" cy="2929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ornickel Harjavalta -logo">
              <a:extLst>
                <a:ext uri="{FF2B5EF4-FFF2-40B4-BE49-F238E27FC236}">
                  <a16:creationId xmlns:a16="http://schemas.microsoft.com/office/drawing/2014/main" id="{34FCFD5C-900D-43D0-B255-BFD99F0E1E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8866" y="2069815"/>
              <a:ext cx="1428777" cy="3556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ASF 2011 vector logo">
              <a:extLst>
                <a:ext uri="{FF2B5EF4-FFF2-40B4-BE49-F238E27FC236}">
                  <a16:creationId xmlns:a16="http://schemas.microsoft.com/office/drawing/2014/main" id="{B4A771BB-CF04-4D80-AAB4-2445611AE9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42" t="40842" r="5684" b="39155"/>
            <a:stretch/>
          </p:blipFill>
          <p:spPr bwMode="auto">
            <a:xfrm>
              <a:off x="10650947" y="1028486"/>
              <a:ext cx="1124618"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object 2">
            <a:extLst>
              <a:ext uri="{FF2B5EF4-FFF2-40B4-BE49-F238E27FC236}">
                <a16:creationId xmlns:a16="http://schemas.microsoft.com/office/drawing/2014/main" id="{66AFCDC9-EDF4-4531-967A-F6F6AC311613}"/>
              </a:ext>
            </a:extLst>
          </p:cNvPr>
          <p:cNvSpPr>
            <a:spLocks noChangeAspect="1"/>
          </p:cNvSpPr>
          <p:nvPr/>
        </p:nvSpPr>
        <p:spPr>
          <a:xfrm>
            <a:off x="-73043" y="0"/>
            <a:ext cx="3044843" cy="6858000"/>
          </a:xfrm>
          <a:prstGeom prst="rect">
            <a:avLst/>
          </a:prstGeom>
          <a:blipFill>
            <a:blip r:embed="rId6" cstate="print">
              <a:extLst>
                <a:ext uri="{BEBA8EAE-BF5A-486C-A8C5-ECC9F3942E4B}">
                  <a14:imgProps xmlns:a14="http://schemas.microsoft.com/office/drawing/2010/main">
                    <a14:imgLayer r:embed="rId7">
                      <a14:imgEffect>
                        <a14:brightnessContrast contrast="40000"/>
                      </a14:imgEffect>
                    </a14:imgLayer>
                  </a14:imgProps>
                </a:ext>
              </a:extLst>
            </a:blip>
            <a:srcRect/>
            <a:stretch>
              <a:fillRect l="-142790" t="-72" r="-77742" b="-593"/>
            </a:stretch>
          </a:blipFill>
        </p:spPr>
        <p:txBody>
          <a:bodyPr wrap="square" lIns="0" tIns="0" rIns="0" bIns="0" rtlCol="0"/>
          <a:lstStyle/>
          <a:p>
            <a:endParaRPr sz="1632" dirty="0"/>
          </a:p>
        </p:txBody>
      </p:sp>
      <p:sp>
        <p:nvSpPr>
          <p:cNvPr id="5" name="TextBox 4">
            <a:extLst>
              <a:ext uri="{FF2B5EF4-FFF2-40B4-BE49-F238E27FC236}">
                <a16:creationId xmlns:a16="http://schemas.microsoft.com/office/drawing/2014/main" id="{AE3822E5-B369-4D90-A406-5B3C784F53AA}"/>
              </a:ext>
            </a:extLst>
          </p:cNvPr>
          <p:cNvSpPr txBox="1"/>
          <p:nvPr/>
        </p:nvSpPr>
        <p:spPr>
          <a:xfrm>
            <a:off x="-73043" y="0"/>
            <a:ext cx="585417" cy="215444"/>
          </a:xfrm>
          <a:prstGeom prst="rect">
            <a:avLst/>
          </a:prstGeom>
          <a:noFill/>
        </p:spPr>
        <p:txBody>
          <a:bodyPr wrap="none" rtlCol="0">
            <a:spAutoFit/>
          </a:bodyPr>
          <a:lstStyle/>
          <a:p>
            <a:r>
              <a:rPr lang="en-US" sz="800" dirty="0" err="1">
                <a:solidFill>
                  <a:schemeClr val="bg1">
                    <a:lumMod val="75000"/>
                  </a:schemeClr>
                </a:solidFill>
              </a:rPr>
              <a:t>Nornickel</a:t>
            </a:r>
            <a:endParaRPr lang="en-US" sz="800" dirty="0">
              <a:solidFill>
                <a:schemeClr val="bg1">
                  <a:lumMod val="75000"/>
                </a:schemeClr>
              </a:solidFill>
            </a:endParaRPr>
          </a:p>
        </p:txBody>
      </p:sp>
    </p:spTree>
    <p:extLst>
      <p:ext uri="{BB962C8B-B14F-4D97-AF65-F5344CB8AC3E}">
        <p14:creationId xmlns:p14="http://schemas.microsoft.com/office/powerpoint/2010/main" val="3732345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85A0A19-EBF9-4B0E-997A-5E09980121FF}"/>
              </a:ext>
            </a:extLst>
          </p:cNvPr>
          <p:cNvPicPr>
            <a:picLocks noChangeAspect="1"/>
          </p:cNvPicPr>
          <p:nvPr/>
        </p:nvPicPr>
        <p:blipFill rotWithShape="1">
          <a:blip r:embed="rId3"/>
          <a:srcRect l="24689" t="10613" b="10613"/>
          <a:stretch/>
        </p:blipFill>
        <p:spPr>
          <a:xfrm>
            <a:off x="0" y="0"/>
            <a:ext cx="3457576" cy="6858000"/>
          </a:xfrm>
          <a:prstGeom prst="rect">
            <a:avLst/>
          </a:prstGeom>
        </p:spPr>
      </p:pic>
      <p:sp>
        <p:nvSpPr>
          <p:cNvPr id="2" name="Title 1">
            <a:extLst>
              <a:ext uri="{FF2B5EF4-FFF2-40B4-BE49-F238E27FC236}">
                <a16:creationId xmlns:a16="http://schemas.microsoft.com/office/drawing/2014/main" id="{308E7B3D-B1CF-421A-9BA1-DA51AF03C592}"/>
              </a:ext>
            </a:extLst>
          </p:cNvPr>
          <p:cNvSpPr>
            <a:spLocks noGrp="1"/>
          </p:cNvSpPr>
          <p:nvPr>
            <p:ph type="title"/>
          </p:nvPr>
        </p:nvSpPr>
        <p:spPr>
          <a:xfrm>
            <a:off x="3836223" y="523599"/>
            <a:ext cx="7991273" cy="2227628"/>
          </a:xfrm>
        </p:spPr>
        <p:txBody>
          <a:bodyPr>
            <a:noAutofit/>
          </a:bodyPr>
          <a:lstStyle/>
          <a:p>
            <a:r>
              <a:rPr lang="en-US" sz="6000" dirty="0"/>
              <a:t>Low-Emission Vanadium</a:t>
            </a:r>
          </a:p>
        </p:txBody>
      </p:sp>
      <p:sp>
        <p:nvSpPr>
          <p:cNvPr id="3" name="Content Placeholder 2">
            <a:extLst>
              <a:ext uri="{FF2B5EF4-FFF2-40B4-BE49-F238E27FC236}">
                <a16:creationId xmlns:a16="http://schemas.microsoft.com/office/drawing/2014/main" id="{A75424B0-957B-4153-BFC2-523912764A52}"/>
              </a:ext>
            </a:extLst>
          </p:cNvPr>
          <p:cNvSpPr>
            <a:spLocks noGrp="1"/>
          </p:cNvSpPr>
          <p:nvPr>
            <p:ph idx="1"/>
          </p:nvPr>
        </p:nvSpPr>
        <p:spPr>
          <a:xfrm>
            <a:off x="3836223" y="2894028"/>
            <a:ext cx="7494796" cy="3884761"/>
          </a:xfrm>
        </p:spPr>
        <p:txBody>
          <a:bodyPr>
            <a:normAutofit/>
          </a:bodyPr>
          <a:lstStyle/>
          <a:p>
            <a:pPr marL="0" indent="0">
              <a:buNone/>
            </a:pPr>
            <a:r>
              <a:rPr lang="en-US" dirty="0"/>
              <a:t>Critical Metals and </a:t>
            </a:r>
            <a:r>
              <a:rPr lang="en-US" dirty="0" err="1"/>
              <a:t>Neometals</a:t>
            </a:r>
            <a:r>
              <a:rPr lang="en-US" dirty="0"/>
              <a:t>, two Australian companies, have chosen the Port of Pori as the location for their sustainable vanadium recovery and production plant. The location was selected thanks to its excellent logistics and ice-free harbor.</a:t>
            </a:r>
            <a:br>
              <a:rPr lang="en-US" dirty="0"/>
            </a:br>
            <a:br>
              <a:rPr lang="en-US" dirty="0"/>
            </a:br>
            <a:r>
              <a:rPr lang="en-US" dirty="0"/>
              <a:t>The aim is to use by-products from steel production to recover vanadium for use in e.g. steels and energy storage solutions. The process </a:t>
            </a:r>
            <a:r>
              <a:rPr lang="en-US" dirty="0" err="1"/>
              <a:t>utilises</a:t>
            </a:r>
            <a:r>
              <a:rPr lang="en-US" dirty="0"/>
              <a:t> renewable energy and a significant amount of CO2 gas sequestered from local industrial sources. The production is planned to begin late 2024.</a:t>
            </a:r>
            <a:br>
              <a:rPr lang="fi-FI" dirty="0"/>
            </a:br>
            <a:br>
              <a:rPr lang="fi-FI" dirty="0"/>
            </a:br>
            <a:r>
              <a:rPr lang="fi-FI" dirty="0" err="1"/>
              <a:t>This</a:t>
            </a:r>
            <a:r>
              <a:rPr lang="fi-FI" dirty="0"/>
              <a:t> </a:t>
            </a:r>
            <a:r>
              <a:rPr lang="fi-FI" dirty="0" err="1"/>
              <a:t>investment</a:t>
            </a:r>
            <a:r>
              <a:rPr lang="fi-FI" dirty="0"/>
              <a:t> is </a:t>
            </a:r>
            <a:r>
              <a:rPr lang="fi-FI" dirty="0" err="1"/>
              <a:t>very</a:t>
            </a:r>
            <a:r>
              <a:rPr lang="fi-FI" dirty="0"/>
              <a:t> i</a:t>
            </a:r>
            <a:r>
              <a:rPr lang="en-US" dirty="0" err="1"/>
              <a:t>mportant</a:t>
            </a:r>
            <a:r>
              <a:rPr lang="en-US" dirty="0"/>
              <a:t> for Europe given Europe’s goals with respect to raw material resilience and circular economies.</a:t>
            </a:r>
            <a:endParaRPr lang="fi-FI" dirty="0"/>
          </a:p>
        </p:txBody>
      </p:sp>
      <p:grpSp>
        <p:nvGrpSpPr>
          <p:cNvPr id="4" name="Group 3">
            <a:extLst>
              <a:ext uri="{FF2B5EF4-FFF2-40B4-BE49-F238E27FC236}">
                <a16:creationId xmlns:a16="http://schemas.microsoft.com/office/drawing/2014/main" id="{93001455-DE24-4716-B85A-6357F9594238}"/>
              </a:ext>
            </a:extLst>
          </p:cNvPr>
          <p:cNvGrpSpPr/>
          <p:nvPr/>
        </p:nvGrpSpPr>
        <p:grpSpPr>
          <a:xfrm>
            <a:off x="273378" y="1692719"/>
            <a:ext cx="2743200" cy="3472562"/>
            <a:chOff x="1230683" y="2031175"/>
            <a:chExt cx="2743200" cy="3472562"/>
          </a:xfrm>
        </p:grpSpPr>
        <p:sp>
          <p:nvSpPr>
            <p:cNvPr id="6" name="Title 3">
              <a:extLst>
                <a:ext uri="{FF2B5EF4-FFF2-40B4-BE49-F238E27FC236}">
                  <a16:creationId xmlns:a16="http://schemas.microsoft.com/office/drawing/2014/main" id="{CF5350C8-20D8-40B3-BEC6-F8A1F1C13577}"/>
                </a:ext>
              </a:extLst>
            </p:cNvPr>
            <p:cNvSpPr txBox="1">
              <a:spLocks/>
            </p:cNvSpPr>
            <p:nvPr/>
          </p:nvSpPr>
          <p:spPr>
            <a:xfrm>
              <a:off x="1230683" y="4134371"/>
              <a:ext cx="2743200" cy="1369366"/>
            </a:xfrm>
            <a:prstGeom prst="rect">
              <a:avLst/>
            </a:prstGeom>
            <a:noFill/>
          </p:spPr>
          <p:txBody>
            <a:bodyPr vert="horz" lIns="91440" tIns="45720" rIns="91440" bIns="45720" rtlCol="0" anchor="ctr">
              <a:normAutofit/>
            </a:bodyPr>
            <a:lstStyle>
              <a:lvl1pPr algn="l" defTabSz="914400" rtl="0" eaLnBrk="1" latinLnBrk="0" hangingPunct="1">
                <a:lnSpc>
                  <a:spcPct val="100000"/>
                </a:lnSpc>
                <a:spcBef>
                  <a:spcPct val="0"/>
                </a:spcBef>
                <a:buNone/>
                <a:defRPr sz="72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Garamond" panose="02020404030301010803"/>
                  <a:ea typeface="+mj-ea"/>
                  <a:cs typeface="+mj-cs"/>
                </a:rPr>
                <a:t>EUROPE’S FIRST</a:t>
              </a:r>
              <a:br>
                <a:rPr lang="en-US" sz="1800" dirty="0">
                  <a:solidFill>
                    <a:schemeClr val="bg1"/>
                  </a:solidFill>
                  <a:latin typeface="Garamond" panose="02020404030301010803"/>
                </a:rPr>
              </a:br>
              <a:r>
                <a:rPr lang="en-US" sz="1800" dirty="0">
                  <a:solidFill>
                    <a:schemeClr val="bg1"/>
                  </a:solidFill>
                  <a:latin typeface="Garamond" panose="02020404030301010803"/>
                </a:rPr>
                <a:t>sustainable vanadium recovery plant</a:t>
              </a:r>
              <a:endParaRPr kumimoji="0" lang="en-US" sz="1800" b="0" i="0" u="none" strike="noStrike" kern="1200" cap="none" spc="0" normalizeH="0" baseline="0" noProof="0" dirty="0">
                <a:ln>
                  <a:noFill/>
                </a:ln>
                <a:solidFill>
                  <a:schemeClr val="bg1"/>
                </a:solidFill>
                <a:effectLst/>
                <a:uLnTx/>
                <a:uFillTx/>
                <a:latin typeface="Garamond" panose="02020404030301010803"/>
                <a:ea typeface="+mj-ea"/>
                <a:cs typeface="+mj-cs"/>
              </a:endParaRPr>
            </a:p>
          </p:txBody>
        </p:sp>
        <p:sp>
          <p:nvSpPr>
            <p:cNvPr id="7" name="Star: 10 Points 6">
              <a:extLst>
                <a:ext uri="{FF2B5EF4-FFF2-40B4-BE49-F238E27FC236}">
                  <a16:creationId xmlns:a16="http://schemas.microsoft.com/office/drawing/2014/main" id="{78479BCE-1676-4D4F-A86C-B969AEAA787E}"/>
                </a:ext>
              </a:extLst>
            </p:cNvPr>
            <p:cNvSpPr/>
            <p:nvPr/>
          </p:nvSpPr>
          <p:spPr>
            <a:xfrm>
              <a:off x="1706933" y="2031175"/>
              <a:ext cx="1790700" cy="1816100"/>
            </a:xfrm>
            <a:prstGeom prst="star10">
              <a:avLst/>
            </a:prstGeom>
            <a:solidFill>
              <a:schemeClr val="tx1"/>
            </a:solidFill>
            <a:ln w="38100">
              <a:solidFill>
                <a:srgbClr val="FFFF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chemeClr val="bg1"/>
                  </a:solidFill>
                </a:rPr>
                <a:t>1</a:t>
              </a:r>
            </a:p>
          </p:txBody>
        </p:sp>
      </p:grpSp>
      <p:pic>
        <p:nvPicPr>
          <p:cNvPr id="8" name="Picture 7">
            <a:extLst>
              <a:ext uri="{FF2B5EF4-FFF2-40B4-BE49-F238E27FC236}">
                <a16:creationId xmlns:a16="http://schemas.microsoft.com/office/drawing/2014/main" id="{545FDC2E-0785-45DA-956C-A4046F1C872E}"/>
              </a:ext>
            </a:extLst>
          </p:cNvPr>
          <p:cNvPicPr>
            <a:picLocks noChangeAspect="1"/>
          </p:cNvPicPr>
          <p:nvPr/>
        </p:nvPicPr>
        <p:blipFill>
          <a:blip r:embed="rId4"/>
          <a:stretch>
            <a:fillRect/>
          </a:stretch>
        </p:blipFill>
        <p:spPr>
          <a:xfrm>
            <a:off x="11044044" y="94252"/>
            <a:ext cx="1115904" cy="391184"/>
          </a:xfrm>
          <a:prstGeom prst="rect">
            <a:avLst/>
          </a:prstGeom>
        </p:spPr>
      </p:pic>
      <p:pic>
        <p:nvPicPr>
          <p:cNvPr id="14" name="Picture 13">
            <a:extLst>
              <a:ext uri="{FF2B5EF4-FFF2-40B4-BE49-F238E27FC236}">
                <a16:creationId xmlns:a16="http://schemas.microsoft.com/office/drawing/2014/main" id="{A3ACFD61-ECA9-4A71-AD5D-2A025D4AEF82}"/>
              </a:ext>
            </a:extLst>
          </p:cNvPr>
          <p:cNvPicPr>
            <a:picLocks noChangeAspect="1"/>
          </p:cNvPicPr>
          <p:nvPr/>
        </p:nvPicPr>
        <p:blipFill rotWithShape="1">
          <a:blip r:embed="rId5"/>
          <a:srcRect l="21006" t="33386" r="21042" b="33717"/>
          <a:stretch/>
        </p:blipFill>
        <p:spPr>
          <a:xfrm>
            <a:off x="9652827" y="79210"/>
            <a:ext cx="1272840" cy="406226"/>
          </a:xfrm>
          <a:prstGeom prst="rect">
            <a:avLst/>
          </a:prstGeom>
        </p:spPr>
      </p:pic>
      <p:cxnSp>
        <p:nvCxnSpPr>
          <p:cNvPr id="16" name="Straight Connector 15">
            <a:extLst>
              <a:ext uri="{FF2B5EF4-FFF2-40B4-BE49-F238E27FC236}">
                <a16:creationId xmlns:a16="http://schemas.microsoft.com/office/drawing/2014/main" id="{0CE348BC-66BD-4AA1-A9EE-754B61EE02F5}"/>
              </a:ext>
            </a:extLst>
          </p:cNvPr>
          <p:cNvCxnSpPr>
            <a:cxnSpLocks/>
          </p:cNvCxnSpPr>
          <p:nvPr/>
        </p:nvCxnSpPr>
        <p:spPr>
          <a:xfrm>
            <a:off x="3946261" y="2193965"/>
            <a:ext cx="1301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025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345317-0667-4B6A-817B-BB6867DB1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FDAC978B-3FF6-41A6-A158-90C0E0167E9E}"/>
              </a:ext>
            </a:extLst>
          </p:cNvPr>
          <p:cNvSpPr/>
          <p:nvPr/>
        </p:nvSpPr>
        <p:spPr>
          <a:xfrm>
            <a:off x="6357118" y="-10391"/>
            <a:ext cx="4958582" cy="6868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37BC02-E0E2-4E4E-A6A1-74DB1BF05D3E}"/>
              </a:ext>
            </a:extLst>
          </p:cNvPr>
          <p:cNvSpPr>
            <a:spLocks noGrp="1"/>
          </p:cNvSpPr>
          <p:nvPr>
            <p:ph type="title"/>
          </p:nvPr>
        </p:nvSpPr>
        <p:spPr>
          <a:xfrm>
            <a:off x="6525381" y="420185"/>
            <a:ext cx="4682836" cy="1621056"/>
          </a:xfrm>
        </p:spPr>
        <p:txBody>
          <a:bodyPr>
            <a:noAutofit/>
          </a:bodyPr>
          <a:lstStyle/>
          <a:p>
            <a:pPr algn="ctr"/>
            <a:r>
              <a:rPr lang="en-US" sz="6000" dirty="0"/>
              <a:t>Biogas from </a:t>
            </a:r>
            <a:r>
              <a:rPr lang="en-US" sz="6000" dirty="0" err="1"/>
              <a:t>Harjavalta</a:t>
            </a:r>
            <a:endParaRPr lang="en-US" sz="6000" dirty="0"/>
          </a:p>
        </p:txBody>
      </p:sp>
      <p:sp>
        <p:nvSpPr>
          <p:cNvPr id="3" name="Content Placeholder 2">
            <a:extLst>
              <a:ext uri="{FF2B5EF4-FFF2-40B4-BE49-F238E27FC236}">
                <a16:creationId xmlns:a16="http://schemas.microsoft.com/office/drawing/2014/main" id="{05A2595B-7EA6-4BFC-BB6D-7E900BA8ADDE}"/>
              </a:ext>
            </a:extLst>
          </p:cNvPr>
          <p:cNvSpPr>
            <a:spLocks noGrp="1"/>
          </p:cNvSpPr>
          <p:nvPr>
            <p:ph idx="1"/>
          </p:nvPr>
        </p:nvSpPr>
        <p:spPr>
          <a:xfrm>
            <a:off x="6853598" y="2738421"/>
            <a:ext cx="4026403" cy="2534975"/>
          </a:xfrm>
        </p:spPr>
        <p:txBody>
          <a:bodyPr>
            <a:normAutofit/>
          </a:bodyPr>
          <a:lstStyle/>
          <a:p>
            <a:pPr marL="0" indent="0" algn="ctr">
              <a:buNone/>
            </a:pPr>
            <a:r>
              <a:rPr lang="fi-FI" dirty="0" err="1"/>
              <a:t>SATbioGAS</a:t>
            </a:r>
            <a:r>
              <a:rPr lang="fi-FI" dirty="0"/>
              <a:t> </a:t>
            </a:r>
            <a:r>
              <a:rPr lang="fi-FI" dirty="0" err="1"/>
              <a:t>aims</a:t>
            </a:r>
            <a:r>
              <a:rPr lang="fi-FI" dirty="0"/>
              <a:t> to </a:t>
            </a:r>
            <a:r>
              <a:rPr lang="fi-FI" dirty="0" err="1"/>
              <a:t>develop</a:t>
            </a:r>
            <a:r>
              <a:rPr lang="fi-FI" dirty="0"/>
              <a:t> </a:t>
            </a:r>
            <a:r>
              <a:rPr lang="fi-FI" dirty="0" err="1"/>
              <a:t>the</a:t>
            </a:r>
            <a:r>
              <a:rPr lang="fi-FI" dirty="0"/>
              <a:t> </a:t>
            </a:r>
            <a:r>
              <a:rPr lang="fi-FI" dirty="0" err="1"/>
              <a:t>production</a:t>
            </a:r>
            <a:r>
              <a:rPr lang="fi-FI" dirty="0"/>
              <a:t> and </a:t>
            </a:r>
            <a:r>
              <a:rPr lang="fi-FI" dirty="0" err="1"/>
              <a:t>availability</a:t>
            </a:r>
            <a:r>
              <a:rPr lang="fi-FI" dirty="0"/>
              <a:t> of </a:t>
            </a:r>
            <a:r>
              <a:rPr lang="fi-FI" dirty="0" err="1"/>
              <a:t>biogas</a:t>
            </a:r>
            <a:r>
              <a:rPr lang="fi-FI" dirty="0"/>
              <a:t> in Harjavalta.</a:t>
            </a:r>
            <a:br>
              <a:rPr lang="fi-FI" dirty="0"/>
            </a:br>
            <a:endParaRPr lang="fi-FI" dirty="0"/>
          </a:p>
          <a:p>
            <a:pPr marL="0" indent="0" algn="ctr">
              <a:buNone/>
            </a:pPr>
            <a:r>
              <a:rPr lang="en-US" dirty="0"/>
              <a:t>The planned plant, projected to be completed in 2021, would utilize failed crops and wasted cultivation areas</a:t>
            </a:r>
            <a:br>
              <a:rPr lang="en-US" dirty="0"/>
            </a:br>
            <a:r>
              <a:rPr lang="en-US" dirty="0"/>
              <a:t>for the production of biogas, </a:t>
            </a:r>
            <a:br>
              <a:rPr lang="en-US" dirty="0"/>
            </a:br>
            <a:r>
              <a:rPr lang="en-US" dirty="0"/>
              <a:t>wood pellets and organic fertilizer.</a:t>
            </a:r>
            <a:endParaRPr lang="fi-FI" dirty="0"/>
          </a:p>
        </p:txBody>
      </p:sp>
      <p:pic>
        <p:nvPicPr>
          <p:cNvPr id="2050" name="Picture 2" descr="SATbioGAS logo">
            <a:extLst>
              <a:ext uri="{FF2B5EF4-FFF2-40B4-BE49-F238E27FC236}">
                <a16:creationId xmlns:a16="http://schemas.microsoft.com/office/drawing/2014/main" id="{99DBECBB-368B-4B29-A45F-AE59A2807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5925" y="5671933"/>
            <a:ext cx="1285552" cy="686967"/>
          </a:xfrm>
          <a:prstGeom prst="rect">
            <a:avLst/>
          </a:prstGeom>
          <a:solidFill>
            <a:srgbClr val="000000">
              <a:shade val="95000"/>
            </a:srgbClr>
          </a:solidFill>
          <a:ln w="3175" cap="sq">
            <a:solidFill>
              <a:srgbClr val="000000"/>
            </a:solidFill>
            <a:miter lim="800000"/>
          </a:ln>
          <a:effectLst/>
        </p:spPr>
      </p:pic>
      <p:cxnSp>
        <p:nvCxnSpPr>
          <p:cNvPr id="8" name="Straight Connector 7">
            <a:extLst>
              <a:ext uri="{FF2B5EF4-FFF2-40B4-BE49-F238E27FC236}">
                <a16:creationId xmlns:a16="http://schemas.microsoft.com/office/drawing/2014/main" id="{26BF9985-2E4E-4B30-B1DA-B5AF6E537C32}"/>
              </a:ext>
            </a:extLst>
          </p:cNvPr>
          <p:cNvCxnSpPr>
            <a:cxnSpLocks/>
          </p:cNvCxnSpPr>
          <p:nvPr/>
        </p:nvCxnSpPr>
        <p:spPr>
          <a:xfrm>
            <a:off x="8199727" y="2214768"/>
            <a:ext cx="1301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801282FF-5FC3-4374-822D-D3E2B73B6920}"/>
              </a:ext>
            </a:extLst>
          </p:cNvPr>
          <p:cNvGrpSpPr/>
          <p:nvPr/>
        </p:nvGrpSpPr>
        <p:grpSpPr>
          <a:xfrm>
            <a:off x="3627240" y="3166113"/>
            <a:ext cx="3438522" cy="3438522"/>
            <a:chOff x="1537503" y="2034639"/>
            <a:chExt cx="3438522" cy="3438522"/>
          </a:xfrm>
        </p:grpSpPr>
        <p:sp>
          <p:nvSpPr>
            <p:cNvPr id="4" name="Oval 3">
              <a:extLst>
                <a:ext uri="{FF2B5EF4-FFF2-40B4-BE49-F238E27FC236}">
                  <a16:creationId xmlns:a16="http://schemas.microsoft.com/office/drawing/2014/main" id="{AD40307A-177D-4AA7-9F97-833B0F41AC93}"/>
                </a:ext>
              </a:extLst>
            </p:cNvPr>
            <p:cNvSpPr/>
            <p:nvPr/>
          </p:nvSpPr>
          <p:spPr>
            <a:xfrm>
              <a:off x="1537503" y="2034639"/>
              <a:ext cx="3438522" cy="343852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CD78069-E216-4BAC-8628-C6D7987748D6}"/>
                </a:ext>
              </a:extLst>
            </p:cNvPr>
            <p:cNvGrpSpPr/>
            <p:nvPr/>
          </p:nvGrpSpPr>
          <p:grpSpPr>
            <a:xfrm>
              <a:off x="1804736" y="2301495"/>
              <a:ext cx="2904055" cy="2476546"/>
              <a:chOff x="1804736" y="2301495"/>
              <a:chExt cx="2904055" cy="2476546"/>
            </a:xfrm>
          </p:grpSpPr>
          <p:sp>
            <p:nvSpPr>
              <p:cNvPr id="7" name="Title 3">
                <a:extLst>
                  <a:ext uri="{FF2B5EF4-FFF2-40B4-BE49-F238E27FC236}">
                    <a16:creationId xmlns:a16="http://schemas.microsoft.com/office/drawing/2014/main" id="{F4494734-3414-4FDA-86AC-4AC7772F861B}"/>
                  </a:ext>
                </a:extLst>
              </p:cNvPr>
              <p:cNvSpPr txBox="1">
                <a:spLocks/>
              </p:cNvSpPr>
              <p:nvPr/>
            </p:nvSpPr>
            <p:spPr>
              <a:xfrm>
                <a:off x="1804736" y="3323098"/>
                <a:ext cx="2904055" cy="1454943"/>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100000"/>
                  </a:lnSpc>
                  <a:spcBef>
                    <a:spcPct val="0"/>
                  </a:spcBef>
                  <a:buNone/>
                  <a:defRPr sz="72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17600" dirty="0">
                    <a:solidFill>
                      <a:prstClr val="white"/>
                    </a:solidFill>
                    <a:latin typeface="Garamond" panose="02020404030301010803"/>
                  </a:rPr>
                  <a:t>15 000 -</a:t>
                </a:r>
              </a:p>
              <a:p>
                <a:pPr marL="0" marR="0" lvl="0" indent="0" algn="ctr" defTabSz="914400" rtl="0" eaLnBrk="1" fontAlgn="auto" latinLnBrk="0" hangingPunct="1">
                  <a:lnSpc>
                    <a:spcPct val="120000"/>
                  </a:lnSpc>
                  <a:spcBef>
                    <a:spcPct val="0"/>
                  </a:spcBef>
                  <a:spcAft>
                    <a:spcPts val="0"/>
                  </a:spcAft>
                  <a:buClrTx/>
                  <a:buSzTx/>
                  <a:buFontTx/>
                  <a:buNone/>
                  <a:tabLst/>
                  <a:defRPr/>
                </a:pPr>
                <a:r>
                  <a:rPr lang="en-US" sz="17600" dirty="0">
                    <a:solidFill>
                      <a:prstClr val="white"/>
                    </a:solidFill>
                    <a:latin typeface="Garamond" panose="02020404030301010803"/>
                  </a:rPr>
                  <a:t>20 000 t</a:t>
                </a:r>
                <a:endParaRPr kumimoji="0" lang="en-US" sz="17600" b="0" i="0" u="none" strike="noStrike" kern="1200" cap="none" spc="0" normalizeH="0" baseline="0" noProof="0" dirty="0">
                  <a:ln>
                    <a:noFill/>
                  </a:ln>
                  <a:solidFill>
                    <a:prstClr val="white"/>
                  </a:solidFill>
                  <a:effectLst/>
                  <a:uLnTx/>
                  <a:uFillTx/>
                  <a:latin typeface="Garamond" panose="02020404030301010803"/>
                  <a:ea typeface="+mj-ea"/>
                  <a:cs typeface="+mj-cs"/>
                </a:endParaRPr>
              </a:p>
              <a:p>
                <a:pPr marL="0" marR="0" lvl="0" indent="0" algn="ctr" defTabSz="914400" rtl="0" eaLnBrk="1" fontAlgn="auto" latinLnBrk="0" hangingPunct="1">
                  <a:lnSpc>
                    <a:spcPct val="120000"/>
                  </a:lnSpc>
                  <a:spcBef>
                    <a:spcPct val="0"/>
                  </a:spcBef>
                  <a:spcAft>
                    <a:spcPts val="0"/>
                  </a:spcAft>
                  <a:buClrTx/>
                  <a:buSzTx/>
                  <a:buFontTx/>
                  <a:buNone/>
                  <a:tabLst/>
                  <a:defRPr/>
                </a:pPr>
                <a:r>
                  <a:rPr lang="en-US" dirty="0">
                    <a:solidFill>
                      <a:prstClr val="white"/>
                    </a:solidFill>
                    <a:latin typeface="Garamond" panose="02020404030301010803"/>
                  </a:rPr>
                  <a:t>biomass processed annually</a:t>
                </a:r>
                <a:endParaRPr kumimoji="0" lang="en-US" sz="7200" b="0" i="0" u="none" strike="noStrike" kern="1200" cap="none" spc="0" normalizeH="0" baseline="0" noProof="0" dirty="0">
                  <a:ln>
                    <a:noFill/>
                  </a:ln>
                  <a:solidFill>
                    <a:prstClr val="white"/>
                  </a:solidFill>
                  <a:effectLst/>
                  <a:uLnTx/>
                  <a:uFillTx/>
                  <a:latin typeface="Garamond" panose="02020404030301010803"/>
                  <a:ea typeface="+mj-ea"/>
                  <a:cs typeface="+mj-cs"/>
                </a:endParaRPr>
              </a:p>
            </p:txBody>
          </p:sp>
          <p:pic>
            <p:nvPicPr>
              <p:cNvPr id="10" name="Picture 9">
                <a:extLst>
                  <a:ext uri="{FF2B5EF4-FFF2-40B4-BE49-F238E27FC236}">
                    <a16:creationId xmlns:a16="http://schemas.microsoft.com/office/drawing/2014/main" id="{8778187B-6554-4FEE-9795-D2751F44655B}"/>
                  </a:ext>
                </a:extLst>
              </p:cNvPr>
              <p:cNvPicPr>
                <a:picLocks noChangeAspect="1"/>
              </p:cNvPicPr>
              <p:nvPr/>
            </p:nvPicPr>
            <p:blipFill rotWithShape="1">
              <a:blip r:embed="rId5">
                <a:extLst>
                  <a:ext uri="{28A0092B-C50C-407E-A947-70E740481C1C}">
                    <a14:useLocalDpi xmlns:a14="http://schemas.microsoft.com/office/drawing/2010/main" val="0"/>
                  </a:ext>
                </a:extLst>
              </a:blip>
              <a:srcRect l="27256" t="4591" r="26967" b="12593"/>
              <a:stretch/>
            </p:blipFill>
            <p:spPr>
              <a:xfrm>
                <a:off x="2914908" y="2301495"/>
                <a:ext cx="683715" cy="695762"/>
              </a:xfrm>
              <a:prstGeom prst="ellipse">
                <a:avLst/>
              </a:prstGeom>
            </p:spPr>
          </p:pic>
        </p:grpSp>
      </p:grpSp>
    </p:spTree>
    <p:extLst>
      <p:ext uri="{BB962C8B-B14F-4D97-AF65-F5344CB8AC3E}">
        <p14:creationId xmlns:p14="http://schemas.microsoft.com/office/powerpoint/2010/main" val="2962998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5A0C3B-5B4E-4248-975A-0499E2562D21}"/>
              </a:ext>
            </a:extLst>
          </p:cNvPr>
          <p:cNvSpPr/>
          <p:nvPr/>
        </p:nvSpPr>
        <p:spPr>
          <a:xfrm>
            <a:off x="6096000" y="2167758"/>
            <a:ext cx="2886075" cy="39807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8B5AF3-464F-49CE-A536-4DBA5F7E0677}"/>
              </a:ext>
            </a:extLst>
          </p:cNvPr>
          <p:cNvSpPr>
            <a:spLocks noGrp="1"/>
          </p:cNvSpPr>
          <p:nvPr>
            <p:ph type="title"/>
          </p:nvPr>
        </p:nvSpPr>
        <p:spPr>
          <a:xfrm>
            <a:off x="600074" y="523367"/>
            <a:ext cx="8181976" cy="1489537"/>
          </a:xfrm>
        </p:spPr>
        <p:txBody>
          <a:bodyPr>
            <a:noAutofit/>
          </a:bodyPr>
          <a:lstStyle/>
          <a:p>
            <a:r>
              <a:rPr lang="en-US" sz="6000" dirty="0"/>
              <a:t>Sustainable Bioconversion</a:t>
            </a:r>
          </a:p>
        </p:txBody>
      </p:sp>
      <p:sp>
        <p:nvSpPr>
          <p:cNvPr id="3" name="Content Placeholder 2">
            <a:extLst>
              <a:ext uri="{FF2B5EF4-FFF2-40B4-BE49-F238E27FC236}">
                <a16:creationId xmlns:a16="http://schemas.microsoft.com/office/drawing/2014/main" id="{8C700645-FAB9-41A1-BF25-7221EF6F0FB2}"/>
              </a:ext>
            </a:extLst>
          </p:cNvPr>
          <p:cNvSpPr>
            <a:spLocks noGrp="1"/>
          </p:cNvSpPr>
          <p:nvPr>
            <p:ph idx="1"/>
          </p:nvPr>
        </p:nvSpPr>
        <p:spPr>
          <a:xfrm>
            <a:off x="600074" y="2425671"/>
            <a:ext cx="4953002" cy="2699618"/>
          </a:xfrm>
        </p:spPr>
        <p:txBody>
          <a:bodyPr>
            <a:normAutofit/>
          </a:bodyPr>
          <a:lstStyle/>
          <a:p>
            <a:pPr marL="0" indent="0">
              <a:buNone/>
            </a:pPr>
            <a:r>
              <a:rPr lang="en-US" dirty="0" err="1"/>
              <a:t>BioEnergo</a:t>
            </a:r>
            <a:r>
              <a:rPr lang="en-US" dirty="0"/>
              <a:t> is planning a bioconversion plant in the </a:t>
            </a:r>
            <a:r>
              <a:rPr lang="en-US" dirty="0" err="1"/>
              <a:t>Kaanaa</a:t>
            </a:r>
            <a:r>
              <a:rPr lang="en-US" dirty="0"/>
              <a:t> industrial area in Pori. </a:t>
            </a:r>
            <a:br>
              <a:rPr lang="en-US" dirty="0"/>
            </a:br>
            <a:br>
              <a:rPr lang="en-US" dirty="0"/>
            </a:br>
            <a:r>
              <a:rPr lang="en-US" dirty="0"/>
              <a:t>The aim is to produce bioethanol, biogas and lignin from the by-products of the forest industry and sawmills. </a:t>
            </a:r>
            <a:br>
              <a:rPr lang="en-US" dirty="0"/>
            </a:br>
            <a:br>
              <a:rPr lang="en-US" dirty="0"/>
            </a:br>
            <a:r>
              <a:rPr lang="en-US" dirty="0"/>
              <a:t>The final investment decision will be made in 2020 or 2021. The plant would be a 150-170 M€ investment.</a:t>
            </a:r>
            <a:br>
              <a:rPr lang="fi-FI" dirty="0"/>
            </a:br>
            <a:endParaRPr lang="fi-FI" dirty="0"/>
          </a:p>
        </p:txBody>
      </p:sp>
      <p:pic>
        <p:nvPicPr>
          <p:cNvPr id="1026" name="Picture 2" descr="BioEnergo-Header">
            <a:extLst>
              <a:ext uri="{FF2B5EF4-FFF2-40B4-BE49-F238E27FC236}">
                <a16:creationId xmlns:a16="http://schemas.microsoft.com/office/drawing/2014/main" id="{9B2E2B16-BBF9-431F-8E33-DBE88233F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093" y="5424025"/>
            <a:ext cx="1378820" cy="516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6588F27-18A4-40A6-B24A-91ED7B052048}"/>
              </a:ext>
            </a:extLst>
          </p:cNvPr>
          <p:cNvPicPr>
            <a:picLocks noChangeAspect="1"/>
          </p:cNvPicPr>
          <p:nvPr/>
        </p:nvPicPr>
        <p:blipFill rotWithShape="1">
          <a:blip r:embed="rId4">
            <a:extLst>
              <a:ext uri="{28A0092B-C50C-407E-A947-70E740481C1C}">
                <a14:useLocalDpi xmlns:a14="http://schemas.microsoft.com/office/drawing/2010/main" val="0"/>
              </a:ext>
            </a:extLst>
          </a:blip>
          <a:srcRect l="47882" r="25791"/>
          <a:stretch/>
        </p:blipFill>
        <p:spPr>
          <a:xfrm flipH="1">
            <a:off x="8982075" y="0"/>
            <a:ext cx="3209925" cy="6858000"/>
          </a:xfrm>
          <a:prstGeom prst="rect">
            <a:avLst/>
          </a:prstGeom>
        </p:spPr>
      </p:pic>
      <p:cxnSp>
        <p:nvCxnSpPr>
          <p:cNvPr id="7" name="Straight Connector 6">
            <a:extLst>
              <a:ext uri="{FF2B5EF4-FFF2-40B4-BE49-F238E27FC236}">
                <a16:creationId xmlns:a16="http://schemas.microsoft.com/office/drawing/2014/main" id="{10EFC204-C065-46D3-92C9-19F713B9F62D}"/>
              </a:ext>
            </a:extLst>
          </p:cNvPr>
          <p:cNvCxnSpPr>
            <a:cxnSpLocks/>
          </p:cNvCxnSpPr>
          <p:nvPr/>
        </p:nvCxnSpPr>
        <p:spPr>
          <a:xfrm>
            <a:off x="707093" y="1847589"/>
            <a:ext cx="1301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B0540EA-A874-4E85-B0AE-4A30EFFB6A30}"/>
              </a:ext>
            </a:extLst>
          </p:cNvPr>
          <p:cNvSpPr txBox="1"/>
          <p:nvPr/>
        </p:nvSpPr>
        <p:spPr>
          <a:xfrm>
            <a:off x="6217443" y="2476457"/>
            <a:ext cx="2643187" cy="3416320"/>
          </a:xfrm>
          <a:prstGeom prst="rect">
            <a:avLst/>
          </a:prstGeom>
          <a:noFill/>
        </p:spPr>
        <p:txBody>
          <a:bodyPr wrap="square">
            <a:spAutoFit/>
          </a:bodyPr>
          <a:lstStyle/>
          <a:p>
            <a:pPr algn="ctr"/>
            <a:r>
              <a:rPr lang="en-US" b="1" dirty="0">
                <a:solidFill>
                  <a:schemeClr val="bg1"/>
                </a:solidFill>
              </a:rPr>
              <a:t>32 000 TONNES</a:t>
            </a:r>
            <a:br>
              <a:rPr lang="en-US" dirty="0">
                <a:solidFill>
                  <a:schemeClr val="bg1"/>
                </a:solidFill>
              </a:rPr>
            </a:br>
            <a:r>
              <a:rPr lang="en-US" dirty="0">
                <a:solidFill>
                  <a:schemeClr val="bg1"/>
                </a:solidFill>
              </a:rPr>
              <a:t>of petrol can be replaced by the bioethanol produced at the plant.</a:t>
            </a:r>
          </a:p>
          <a:p>
            <a:pPr algn="ctr"/>
            <a:br>
              <a:rPr lang="en-US" dirty="0">
                <a:solidFill>
                  <a:schemeClr val="bg1"/>
                </a:solidFill>
              </a:rPr>
            </a:br>
            <a:br>
              <a:rPr lang="en-US" dirty="0">
                <a:solidFill>
                  <a:schemeClr val="bg1"/>
                </a:solidFill>
              </a:rPr>
            </a:br>
            <a:endParaRPr lang="en-US" dirty="0">
              <a:solidFill>
                <a:schemeClr val="bg1"/>
              </a:solidFill>
            </a:endParaRPr>
          </a:p>
          <a:p>
            <a:pPr algn="ctr"/>
            <a:endParaRPr lang="en-US" dirty="0">
              <a:solidFill>
                <a:schemeClr val="bg1"/>
              </a:solidFill>
            </a:endParaRPr>
          </a:p>
          <a:p>
            <a:pPr algn="ctr"/>
            <a:r>
              <a:rPr lang="en-US" dirty="0">
                <a:solidFill>
                  <a:schemeClr val="bg1"/>
                </a:solidFill>
              </a:rPr>
              <a:t>Thus, there will be</a:t>
            </a:r>
          </a:p>
          <a:p>
            <a:pPr algn="ctr"/>
            <a:r>
              <a:rPr lang="en-US" b="1" dirty="0">
                <a:solidFill>
                  <a:schemeClr val="bg1"/>
                </a:solidFill>
              </a:rPr>
              <a:t>100 000 TONNES</a:t>
            </a:r>
          </a:p>
          <a:p>
            <a:pPr algn="ctr"/>
            <a:r>
              <a:rPr lang="en-US" dirty="0">
                <a:solidFill>
                  <a:schemeClr val="bg1"/>
                </a:solidFill>
              </a:rPr>
              <a:t>less traffic emissions annually. </a:t>
            </a:r>
          </a:p>
        </p:txBody>
      </p:sp>
      <p:pic>
        <p:nvPicPr>
          <p:cNvPr id="8" name="Picture 7">
            <a:extLst>
              <a:ext uri="{FF2B5EF4-FFF2-40B4-BE49-F238E27FC236}">
                <a16:creationId xmlns:a16="http://schemas.microsoft.com/office/drawing/2014/main" id="{91B01C0C-827D-4DA9-830A-E3E44805650E}"/>
              </a:ext>
            </a:extLst>
          </p:cNvPr>
          <p:cNvPicPr>
            <a:picLocks noChangeAspect="1"/>
          </p:cNvPicPr>
          <p:nvPr/>
        </p:nvPicPr>
        <p:blipFill rotWithShape="1">
          <a:blip r:embed="rId5">
            <a:extLst>
              <a:ext uri="{28A0092B-C50C-407E-A947-70E740481C1C}">
                <a14:useLocalDpi xmlns:a14="http://schemas.microsoft.com/office/drawing/2010/main" val="0"/>
              </a:ext>
            </a:extLst>
          </a:blip>
          <a:srcRect l="25208" t="6458" r="23647" b="4652"/>
          <a:stretch/>
        </p:blipFill>
        <p:spPr>
          <a:xfrm>
            <a:off x="7251783" y="3880914"/>
            <a:ext cx="574510" cy="561638"/>
          </a:xfrm>
          <a:prstGeom prst="ellipse">
            <a:avLst/>
          </a:prstGeom>
          <a:effectLst>
            <a:softEdge rad="31750"/>
          </a:effectLst>
        </p:spPr>
      </p:pic>
    </p:spTree>
    <p:extLst>
      <p:ext uri="{BB962C8B-B14F-4D97-AF65-F5344CB8AC3E}">
        <p14:creationId xmlns:p14="http://schemas.microsoft.com/office/powerpoint/2010/main" val="539051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9CA80D-288B-49A6-A28C-74D00E06BFDB}"/>
              </a:ext>
            </a:extLst>
          </p:cNvPr>
          <p:cNvSpPr/>
          <p:nvPr/>
        </p:nvSpPr>
        <p:spPr>
          <a:xfrm>
            <a:off x="-14305" y="0"/>
            <a:ext cx="936943"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923CD16-BCE4-44E7-B32A-0D2D741C72C9}"/>
              </a:ext>
            </a:extLst>
          </p:cNvPr>
          <p:cNvSpPr/>
          <p:nvPr/>
        </p:nvSpPr>
        <p:spPr>
          <a:xfrm>
            <a:off x="424075" y="252248"/>
            <a:ext cx="11516710" cy="6353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8F225450-D0D9-4963-B427-6074D66D443C}"/>
              </a:ext>
            </a:extLst>
          </p:cNvPr>
          <p:cNvGrpSpPr/>
          <p:nvPr/>
        </p:nvGrpSpPr>
        <p:grpSpPr>
          <a:xfrm>
            <a:off x="7385189" y="442252"/>
            <a:ext cx="3974110" cy="5185423"/>
            <a:chOff x="6876139" y="442252"/>
            <a:chExt cx="3974110" cy="5185423"/>
          </a:xfrm>
        </p:grpSpPr>
        <p:grpSp>
          <p:nvGrpSpPr>
            <p:cNvPr id="53" name="Group 52">
              <a:extLst>
                <a:ext uri="{FF2B5EF4-FFF2-40B4-BE49-F238E27FC236}">
                  <a16:creationId xmlns:a16="http://schemas.microsoft.com/office/drawing/2014/main" id="{7273B9B9-4188-4CD7-9270-3C2A41E15992}"/>
                </a:ext>
              </a:extLst>
            </p:cNvPr>
            <p:cNvGrpSpPr/>
            <p:nvPr/>
          </p:nvGrpSpPr>
          <p:grpSpPr>
            <a:xfrm>
              <a:off x="7008387" y="442252"/>
              <a:ext cx="3841862" cy="5004375"/>
              <a:chOff x="7078571" y="2497400"/>
              <a:chExt cx="3841862" cy="5004375"/>
            </a:xfrm>
          </p:grpSpPr>
          <p:sp>
            <p:nvSpPr>
              <p:cNvPr id="11" name="TextBox 10">
                <a:extLst>
                  <a:ext uri="{FF2B5EF4-FFF2-40B4-BE49-F238E27FC236}">
                    <a16:creationId xmlns:a16="http://schemas.microsoft.com/office/drawing/2014/main" id="{AF3F500C-4D5B-49EC-BA72-230C17EFE9F7}"/>
                  </a:ext>
                </a:extLst>
              </p:cNvPr>
              <p:cNvSpPr txBox="1"/>
              <p:nvPr/>
            </p:nvSpPr>
            <p:spPr>
              <a:xfrm>
                <a:off x="7644057" y="2700461"/>
                <a:ext cx="3276376" cy="4801314"/>
              </a:xfrm>
              <a:prstGeom prst="rect">
                <a:avLst/>
              </a:prstGeom>
              <a:noFill/>
            </p:spPr>
            <p:txBody>
              <a:bodyPr wrap="square">
                <a:spAutoFit/>
              </a:bodyPr>
              <a:lstStyle/>
              <a:p>
                <a:r>
                  <a:rPr lang="fi-FI" b="1" dirty="0"/>
                  <a:t>Waste-to-Energy in Harjavalta</a:t>
                </a:r>
                <a:endParaRPr lang="fi-FI" dirty="0"/>
              </a:p>
              <a:p>
                <a:endParaRPr lang="fi-FI" b="1" dirty="0"/>
              </a:p>
              <a:p>
                <a:endParaRPr lang="fi-FI" b="1" dirty="0"/>
              </a:p>
              <a:p>
                <a:endParaRPr lang="fi-FI" b="1" dirty="0"/>
              </a:p>
              <a:p>
                <a:r>
                  <a:rPr lang="fi-FI" b="1" dirty="0" err="1"/>
                  <a:t>Finland’s</a:t>
                </a:r>
                <a:r>
                  <a:rPr lang="fi-FI" b="1" dirty="0"/>
                  <a:t> </a:t>
                </a:r>
                <a:r>
                  <a:rPr lang="fi-FI" b="1" dirty="0" err="1"/>
                  <a:t>First</a:t>
                </a:r>
                <a:r>
                  <a:rPr lang="fi-FI" b="1" dirty="0"/>
                  <a:t> </a:t>
                </a:r>
                <a:r>
                  <a:rPr lang="fi-FI" b="1" dirty="0" err="1"/>
                  <a:t>Battery</a:t>
                </a:r>
                <a:r>
                  <a:rPr lang="fi-FI" b="1" dirty="0"/>
                  <a:t> Cluster</a:t>
                </a:r>
              </a:p>
              <a:p>
                <a:endParaRPr lang="fi-FI" b="1" dirty="0"/>
              </a:p>
              <a:p>
                <a:endParaRPr lang="fi-FI" b="1" dirty="0"/>
              </a:p>
              <a:p>
                <a:endParaRPr lang="fi-FI" b="1" dirty="0"/>
              </a:p>
              <a:p>
                <a:r>
                  <a:rPr lang="fi-FI" b="1" dirty="0" err="1"/>
                  <a:t>Low</a:t>
                </a:r>
                <a:r>
                  <a:rPr lang="fi-FI" b="1" dirty="0"/>
                  <a:t>-Emission Vanadium</a:t>
                </a:r>
                <a:endParaRPr lang="fi-FI" dirty="0"/>
              </a:p>
              <a:p>
                <a:pPr lvl="1"/>
                <a:endParaRPr lang="fi-FI" dirty="0"/>
              </a:p>
              <a:p>
                <a:pPr lvl="1"/>
                <a:endParaRPr lang="fi-FI" dirty="0"/>
              </a:p>
              <a:p>
                <a:endParaRPr lang="fi-FI" b="1" dirty="0"/>
              </a:p>
              <a:p>
                <a:r>
                  <a:rPr lang="fi-FI" b="1" dirty="0" err="1"/>
                  <a:t>Biogas</a:t>
                </a:r>
                <a:r>
                  <a:rPr lang="fi-FI" b="1" dirty="0"/>
                  <a:t> </a:t>
                </a:r>
                <a:r>
                  <a:rPr lang="fi-FI" b="1" dirty="0" err="1"/>
                  <a:t>from</a:t>
                </a:r>
                <a:r>
                  <a:rPr lang="fi-FI" b="1" dirty="0"/>
                  <a:t> Harjavalta</a:t>
                </a:r>
              </a:p>
              <a:p>
                <a:endParaRPr lang="fi-FI" b="1" dirty="0"/>
              </a:p>
              <a:p>
                <a:endParaRPr lang="fi-FI" b="1" dirty="0"/>
              </a:p>
              <a:p>
                <a:endParaRPr lang="fi-FI" b="1" dirty="0"/>
              </a:p>
              <a:p>
                <a:r>
                  <a:rPr lang="fi-FI" b="1" dirty="0" err="1"/>
                  <a:t>Sustainable</a:t>
                </a:r>
                <a:r>
                  <a:rPr lang="fi-FI" b="1" dirty="0"/>
                  <a:t> </a:t>
                </a:r>
                <a:r>
                  <a:rPr lang="fi-FI" b="1" dirty="0" err="1"/>
                  <a:t>Bioconversion</a:t>
                </a:r>
                <a:endParaRPr lang="fi-FI" b="1" dirty="0"/>
              </a:p>
            </p:txBody>
          </p:sp>
          <p:grpSp>
            <p:nvGrpSpPr>
              <p:cNvPr id="43" name="Group 42">
                <a:extLst>
                  <a:ext uri="{FF2B5EF4-FFF2-40B4-BE49-F238E27FC236}">
                    <a16:creationId xmlns:a16="http://schemas.microsoft.com/office/drawing/2014/main" id="{739FF3DB-6A58-4DE1-88A0-2ED58AC9F4F0}"/>
                  </a:ext>
                </a:extLst>
              </p:cNvPr>
              <p:cNvGrpSpPr/>
              <p:nvPr/>
            </p:nvGrpSpPr>
            <p:grpSpPr>
              <a:xfrm>
                <a:off x="7078572" y="2497400"/>
                <a:ext cx="565484" cy="769441"/>
                <a:chOff x="1441970" y="2368090"/>
                <a:chExt cx="565484" cy="769441"/>
              </a:xfrm>
            </p:grpSpPr>
            <p:cxnSp>
              <p:nvCxnSpPr>
                <p:cNvPr id="41" name="Straight Connector 40">
                  <a:extLst>
                    <a:ext uri="{FF2B5EF4-FFF2-40B4-BE49-F238E27FC236}">
                      <a16:creationId xmlns:a16="http://schemas.microsoft.com/office/drawing/2014/main" id="{731B5F24-72D7-467D-BE9A-6F607655AD3B}"/>
                    </a:ext>
                  </a:extLst>
                </p:cNvPr>
                <p:cNvCxnSpPr>
                  <a:cxnSpLocks/>
                </p:cNvCxnSpPr>
                <p:nvPr/>
              </p:nvCxnSpPr>
              <p:spPr>
                <a:xfrm>
                  <a:off x="2007454" y="2635052"/>
                  <a:ext cx="0" cy="2355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A382F98-75E6-49B2-82A7-04E3C984BE43}"/>
                    </a:ext>
                  </a:extLst>
                </p:cNvPr>
                <p:cNvSpPr txBox="1"/>
                <p:nvPr/>
              </p:nvSpPr>
              <p:spPr>
                <a:xfrm>
                  <a:off x="1441970" y="2368090"/>
                  <a:ext cx="449162" cy="769441"/>
                </a:xfrm>
                <a:prstGeom prst="rect">
                  <a:avLst/>
                </a:prstGeom>
                <a:noFill/>
              </p:spPr>
              <p:txBody>
                <a:bodyPr wrap="none" rtlCol="0">
                  <a:spAutoFit/>
                </a:bodyPr>
                <a:lstStyle/>
                <a:p>
                  <a:r>
                    <a:rPr lang="en-US" sz="4400" dirty="0"/>
                    <a:t>6</a:t>
                  </a:r>
                </a:p>
              </p:txBody>
            </p:sp>
          </p:grpSp>
          <p:grpSp>
            <p:nvGrpSpPr>
              <p:cNvPr id="46" name="Group 45">
                <a:extLst>
                  <a:ext uri="{FF2B5EF4-FFF2-40B4-BE49-F238E27FC236}">
                    <a16:creationId xmlns:a16="http://schemas.microsoft.com/office/drawing/2014/main" id="{7AB1C9D9-8BB7-4B8E-BFCA-D3D65E7267B7}"/>
                  </a:ext>
                </a:extLst>
              </p:cNvPr>
              <p:cNvGrpSpPr/>
              <p:nvPr/>
            </p:nvGrpSpPr>
            <p:grpSpPr>
              <a:xfrm>
                <a:off x="7078571" y="3589034"/>
                <a:ext cx="565484" cy="769441"/>
                <a:chOff x="1441970" y="2368090"/>
                <a:chExt cx="565484" cy="769441"/>
              </a:xfrm>
            </p:grpSpPr>
            <p:cxnSp>
              <p:nvCxnSpPr>
                <p:cNvPr id="44" name="Straight Connector 43">
                  <a:extLst>
                    <a:ext uri="{FF2B5EF4-FFF2-40B4-BE49-F238E27FC236}">
                      <a16:creationId xmlns:a16="http://schemas.microsoft.com/office/drawing/2014/main" id="{0666F7F9-FFBD-444C-A617-7D0783A1A637}"/>
                    </a:ext>
                  </a:extLst>
                </p:cNvPr>
                <p:cNvCxnSpPr>
                  <a:cxnSpLocks/>
                </p:cNvCxnSpPr>
                <p:nvPr/>
              </p:nvCxnSpPr>
              <p:spPr>
                <a:xfrm>
                  <a:off x="2007454" y="2635052"/>
                  <a:ext cx="0" cy="2355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DB69F58-36B6-4426-A015-2101CCFA3281}"/>
                    </a:ext>
                  </a:extLst>
                </p:cNvPr>
                <p:cNvSpPr txBox="1"/>
                <p:nvPr/>
              </p:nvSpPr>
              <p:spPr>
                <a:xfrm>
                  <a:off x="1441970" y="2368090"/>
                  <a:ext cx="449162" cy="769441"/>
                </a:xfrm>
                <a:prstGeom prst="rect">
                  <a:avLst/>
                </a:prstGeom>
                <a:noFill/>
              </p:spPr>
              <p:txBody>
                <a:bodyPr wrap="none" rtlCol="0">
                  <a:spAutoFit/>
                </a:bodyPr>
                <a:lstStyle/>
                <a:p>
                  <a:r>
                    <a:rPr lang="en-US" sz="4400" dirty="0"/>
                    <a:t>7</a:t>
                  </a:r>
                </a:p>
              </p:txBody>
            </p:sp>
          </p:grpSp>
          <p:grpSp>
            <p:nvGrpSpPr>
              <p:cNvPr id="47" name="Group 46">
                <a:extLst>
                  <a:ext uri="{FF2B5EF4-FFF2-40B4-BE49-F238E27FC236}">
                    <a16:creationId xmlns:a16="http://schemas.microsoft.com/office/drawing/2014/main" id="{C78803A2-A0A1-4BF6-A792-E16D5B996DD7}"/>
                  </a:ext>
                </a:extLst>
              </p:cNvPr>
              <p:cNvGrpSpPr/>
              <p:nvPr/>
            </p:nvGrpSpPr>
            <p:grpSpPr>
              <a:xfrm>
                <a:off x="7078571" y="4690910"/>
                <a:ext cx="565484" cy="769441"/>
                <a:chOff x="1441970" y="2333254"/>
                <a:chExt cx="565484" cy="769441"/>
              </a:xfrm>
            </p:grpSpPr>
            <p:cxnSp>
              <p:nvCxnSpPr>
                <p:cNvPr id="48" name="Straight Connector 47">
                  <a:extLst>
                    <a:ext uri="{FF2B5EF4-FFF2-40B4-BE49-F238E27FC236}">
                      <a16:creationId xmlns:a16="http://schemas.microsoft.com/office/drawing/2014/main" id="{D807FECD-73B7-466F-80FA-EA5D644F878B}"/>
                    </a:ext>
                  </a:extLst>
                </p:cNvPr>
                <p:cNvCxnSpPr>
                  <a:cxnSpLocks/>
                </p:cNvCxnSpPr>
                <p:nvPr/>
              </p:nvCxnSpPr>
              <p:spPr>
                <a:xfrm>
                  <a:off x="2007454" y="2600216"/>
                  <a:ext cx="0" cy="2355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9B4035A-4CA8-42E2-8DB9-3EAA8B4155E4}"/>
                    </a:ext>
                  </a:extLst>
                </p:cNvPr>
                <p:cNvSpPr txBox="1"/>
                <p:nvPr/>
              </p:nvSpPr>
              <p:spPr>
                <a:xfrm>
                  <a:off x="1441970" y="2333254"/>
                  <a:ext cx="449162" cy="769441"/>
                </a:xfrm>
                <a:prstGeom prst="rect">
                  <a:avLst/>
                </a:prstGeom>
                <a:noFill/>
              </p:spPr>
              <p:txBody>
                <a:bodyPr wrap="none" rtlCol="0">
                  <a:spAutoFit/>
                </a:bodyPr>
                <a:lstStyle/>
                <a:p>
                  <a:r>
                    <a:rPr lang="en-US" sz="4400" dirty="0"/>
                    <a:t>8</a:t>
                  </a:r>
                </a:p>
              </p:txBody>
            </p:sp>
          </p:grpSp>
          <p:grpSp>
            <p:nvGrpSpPr>
              <p:cNvPr id="50" name="Group 49">
                <a:extLst>
                  <a:ext uri="{FF2B5EF4-FFF2-40B4-BE49-F238E27FC236}">
                    <a16:creationId xmlns:a16="http://schemas.microsoft.com/office/drawing/2014/main" id="{746320E1-1303-47D7-B1B6-5562F211CB01}"/>
                  </a:ext>
                </a:extLst>
              </p:cNvPr>
              <p:cNvGrpSpPr/>
              <p:nvPr/>
            </p:nvGrpSpPr>
            <p:grpSpPr>
              <a:xfrm>
                <a:off x="7078571" y="5794733"/>
                <a:ext cx="565484" cy="769441"/>
                <a:chOff x="1441970" y="2368090"/>
                <a:chExt cx="565484" cy="769441"/>
              </a:xfrm>
            </p:grpSpPr>
            <p:cxnSp>
              <p:nvCxnSpPr>
                <p:cNvPr id="51" name="Straight Connector 50">
                  <a:extLst>
                    <a:ext uri="{FF2B5EF4-FFF2-40B4-BE49-F238E27FC236}">
                      <a16:creationId xmlns:a16="http://schemas.microsoft.com/office/drawing/2014/main" id="{D91EBF1F-6378-4AE5-9EF6-AD127D95A195}"/>
                    </a:ext>
                  </a:extLst>
                </p:cNvPr>
                <p:cNvCxnSpPr>
                  <a:cxnSpLocks/>
                </p:cNvCxnSpPr>
                <p:nvPr/>
              </p:nvCxnSpPr>
              <p:spPr>
                <a:xfrm>
                  <a:off x="2007454" y="2635052"/>
                  <a:ext cx="0" cy="2355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49281251-0624-441C-A333-1ED730FD1462}"/>
                    </a:ext>
                  </a:extLst>
                </p:cNvPr>
                <p:cNvSpPr txBox="1"/>
                <p:nvPr/>
              </p:nvSpPr>
              <p:spPr>
                <a:xfrm>
                  <a:off x="1441970" y="2368090"/>
                  <a:ext cx="449162" cy="769441"/>
                </a:xfrm>
                <a:prstGeom prst="rect">
                  <a:avLst/>
                </a:prstGeom>
                <a:noFill/>
              </p:spPr>
              <p:txBody>
                <a:bodyPr wrap="none" rtlCol="0">
                  <a:spAutoFit/>
                </a:bodyPr>
                <a:lstStyle/>
                <a:p>
                  <a:r>
                    <a:rPr lang="en-US" sz="4400" dirty="0"/>
                    <a:t>9</a:t>
                  </a:r>
                </a:p>
              </p:txBody>
            </p:sp>
          </p:grpSp>
        </p:grpSp>
        <p:sp>
          <p:nvSpPr>
            <p:cNvPr id="37" name="TextBox 36">
              <a:extLst>
                <a:ext uri="{FF2B5EF4-FFF2-40B4-BE49-F238E27FC236}">
                  <a16:creationId xmlns:a16="http://schemas.microsoft.com/office/drawing/2014/main" id="{2D7D7FCC-188F-42D7-AC78-FE9468214187}"/>
                </a:ext>
              </a:extLst>
            </p:cNvPr>
            <p:cNvSpPr txBox="1"/>
            <p:nvPr/>
          </p:nvSpPr>
          <p:spPr>
            <a:xfrm>
              <a:off x="6876139" y="4858234"/>
              <a:ext cx="713657" cy="769441"/>
            </a:xfrm>
            <a:prstGeom prst="rect">
              <a:avLst/>
            </a:prstGeom>
            <a:noFill/>
          </p:spPr>
          <p:txBody>
            <a:bodyPr wrap="none" rtlCol="0">
              <a:spAutoFit/>
            </a:bodyPr>
            <a:lstStyle/>
            <a:p>
              <a:r>
                <a:rPr lang="en-US" sz="4400" dirty="0"/>
                <a:t>10</a:t>
              </a:r>
            </a:p>
          </p:txBody>
        </p:sp>
        <p:cxnSp>
          <p:nvCxnSpPr>
            <p:cNvPr id="38" name="Straight Connector 37">
              <a:extLst>
                <a:ext uri="{FF2B5EF4-FFF2-40B4-BE49-F238E27FC236}">
                  <a16:creationId xmlns:a16="http://schemas.microsoft.com/office/drawing/2014/main" id="{F656A6C9-417F-4485-B8EF-1507610988A5}"/>
                </a:ext>
              </a:extLst>
            </p:cNvPr>
            <p:cNvCxnSpPr>
              <a:cxnSpLocks/>
            </p:cNvCxnSpPr>
            <p:nvPr/>
          </p:nvCxnSpPr>
          <p:spPr>
            <a:xfrm>
              <a:off x="7573871" y="5125194"/>
              <a:ext cx="0" cy="2355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E1D96087-B84C-4BC5-9ABC-0F5B3CA9F16B}"/>
              </a:ext>
            </a:extLst>
          </p:cNvPr>
          <p:cNvGrpSpPr/>
          <p:nvPr/>
        </p:nvGrpSpPr>
        <p:grpSpPr>
          <a:xfrm>
            <a:off x="1257323" y="442252"/>
            <a:ext cx="5842507" cy="5973496"/>
            <a:chOff x="1361018" y="442252"/>
            <a:chExt cx="5842507" cy="5973496"/>
          </a:xfrm>
        </p:grpSpPr>
        <p:grpSp>
          <p:nvGrpSpPr>
            <p:cNvPr id="3" name="Group 2">
              <a:extLst>
                <a:ext uri="{FF2B5EF4-FFF2-40B4-BE49-F238E27FC236}">
                  <a16:creationId xmlns:a16="http://schemas.microsoft.com/office/drawing/2014/main" id="{4342F4E6-B6AD-4515-895A-3A1AF9E6AE4F}"/>
                </a:ext>
              </a:extLst>
            </p:cNvPr>
            <p:cNvGrpSpPr/>
            <p:nvPr/>
          </p:nvGrpSpPr>
          <p:grpSpPr>
            <a:xfrm>
              <a:off x="1361018" y="442252"/>
              <a:ext cx="5842507" cy="5973496"/>
              <a:chOff x="1204111" y="510656"/>
              <a:chExt cx="5842507" cy="5973496"/>
            </a:xfrm>
          </p:grpSpPr>
          <p:grpSp>
            <p:nvGrpSpPr>
              <p:cNvPr id="36" name="Group 35">
                <a:extLst>
                  <a:ext uri="{FF2B5EF4-FFF2-40B4-BE49-F238E27FC236}">
                    <a16:creationId xmlns:a16="http://schemas.microsoft.com/office/drawing/2014/main" id="{39B82708-C2DD-46FA-8FA0-831758A3D7F5}"/>
                  </a:ext>
                </a:extLst>
              </p:cNvPr>
              <p:cNvGrpSpPr/>
              <p:nvPr/>
            </p:nvGrpSpPr>
            <p:grpSpPr>
              <a:xfrm>
                <a:off x="1204111" y="510656"/>
                <a:ext cx="5842507" cy="5836688"/>
                <a:chOff x="1680402" y="1123727"/>
                <a:chExt cx="5842507" cy="5836688"/>
              </a:xfrm>
            </p:grpSpPr>
            <p:sp>
              <p:nvSpPr>
                <p:cNvPr id="2" name="TextBox 1">
                  <a:extLst>
                    <a:ext uri="{FF2B5EF4-FFF2-40B4-BE49-F238E27FC236}">
                      <a16:creationId xmlns:a16="http://schemas.microsoft.com/office/drawing/2014/main" id="{A6502FBF-79C3-4B4C-9EB6-9ED287B8D6A7}"/>
                    </a:ext>
                  </a:extLst>
                </p:cNvPr>
                <p:cNvSpPr txBox="1"/>
                <p:nvPr/>
              </p:nvSpPr>
              <p:spPr>
                <a:xfrm>
                  <a:off x="2245887" y="1328104"/>
                  <a:ext cx="5277022" cy="5632311"/>
                </a:xfrm>
                <a:prstGeom prst="rect">
                  <a:avLst/>
                </a:prstGeom>
                <a:noFill/>
              </p:spPr>
              <p:txBody>
                <a:bodyPr wrap="none" rtlCol="0">
                  <a:spAutoFit/>
                </a:bodyPr>
                <a:lstStyle/>
                <a:p>
                  <a:r>
                    <a:rPr lang="fi-FI" b="1" dirty="0" err="1"/>
                    <a:t>Wind</a:t>
                  </a:r>
                  <a:r>
                    <a:rPr lang="fi-FI" b="1" dirty="0"/>
                    <a:t> Power</a:t>
                  </a:r>
                </a:p>
                <a:p>
                  <a:endParaRPr lang="fi-FI" b="1" dirty="0"/>
                </a:p>
                <a:p>
                  <a:endParaRPr lang="fi-FI" b="1" dirty="0"/>
                </a:p>
                <a:p>
                  <a:endParaRPr lang="fi-FI" b="1" dirty="0"/>
                </a:p>
                <a:p>
                  <a:r>
                    <a:rPr lang="fi-FI" b="1" dirty="0"/>
                    <a:t>By-Products to </a:t>
                  </a:r>
                  <a:r>
                    <a:rPr lang="fi-FI" b="1" dirty="0" err="1"/>
                    <a:t>Use</a:t>
                  </a:r>
                  <a:r>
                    <a:rPr lang="fi-FI" b="1" dirty="0"/>
                    <a:t> in </a:t>
                  </a:r>
                  <a:r>
                    <a:rPr lang="fi-FI" b="1" dirty="0" err="1"/>
                    <a:t>Peittoo</a:t>
                  </a:r>
                  <a:endParaRPr lang="fi-FI" b="1" dirty="0"/>
                </a:p>
                <a:p>
                  <a:endParaRPr lang="fi-FI" dirty="0"/>
                </a:p>
                <a:p>
                  <a:endParaRPr lang="fi-FI" dirty="0"/>
                </a:p>
                <a:p>
                  <a:endParaRPr lang="fi-FI" dirty="0"/>
                </a:p>
                <a:p>
                  <a:r>
                    <a:rPr lang="fi-FI" b="1" dirty="0"/>
                    <a:t>Kirkkokallio Industrial Park</a:t>
                  </a:r>
                </a:p>
                <a:p>
                  <a:pPr lvl="1"/>
                  <a:r>
                    <a:rPr lang="fi-FI" dirty="0" err="1"/>
                    <a:t>Contributing</a:t>
                  </a:r>
                  <a:r>
                    <a:rPr lang="fi-FI" dirty="0"/>
                    <a:t> to a </a:t>
                  </a:r>
                  <a:r>
                    <a:rPr lang="fi-FI" dirty="0" err="1"/>
                    <a:t>Sustainable</a:t>
                  </a:r>
                  <a:r>
                    <a:rPr lang="fi-FI" dirty="0"/>
                    <a:t> </a:t>
                  </a:r>
                  <a:r>
                    <a:rPr lang="fi-FI" dirty="0" err="1"/>
                    <a:t>Future</a:t>
                  </a:r>
                  <a:endParaRPr lang="fi-FI" dirty="0"/>
                </a:p>
                <a:p>
                  <a:pPr lvl="1"/>
                  <a:r>
                    <a:rPr lang="fi-FI" dirty="0"/>
                    <a:t>A </a:t>
                  </a:r>
                  <a:r>
                    <a:rPr lang="fi-FI" dirty="0" err="1"/>
                    <a:t>Cooperation</a:t>
                  </a:r>
                  <a:r>
                    <a:rPr lang="fi-FI" dirty="0"/>
                    <a:t> </a:t>
                  </a:r>
                  <a:r>
                    <a:rPr lang="fi-FI" dirty="0" err="1"/>
                    <a:t>That</a:t>
                  </a:r>
                  <a:r>
                    <a:rPr lang="fi-FI" dirty="0"/>
                    <a:t> </a:t>
                  </a:r>
                  <a:r>
                    <a:rPr lang="fi-FI" dirty="0" err="1"/>
                    <a:t>Matters</a:t>
                  </a:r>
                  <a:endParaRPr lang="fi-FI" dirty="0"/>
                </a:p>
                <a:p>
                  <a:endParaRPr lang="fi-FI" b="1" dirty="0"/>
                </a:p>
                <a:p>
                  <a:endParaRPr lang="fi-FI" b="1" dirty="0"/>
                </a:p>
                <a:p>
                  <a:endParaRPr lang="fi-FI" b="1" dirty="0"/>
                </a:p>
                <a:p>
                  <a:r>
                    <a:rPr lang="fi-FI" b="1" dirty="0"/>
                    <a:t>LNG Terminal in Pori</a:t>
                  </a:r>
                </a:p>
                <a:p>
                  <a:pPr lvl="1"/>
                  <a:r>
                    <a:rPr lang="en-US" dirty="0"/>
                    <a:t>Towards a Lower Environmental Impact with LNG</a:t>
                  </a:r>
                  <a:endParaRPr lang="fi-FI" dirty="0"/>
                </a:p>
                <a:p>
                  <a:endParaRPr lang="fi-FI" dirty="0"/>
                </a:p>
                <a:p>
                  <a:endParaRPr lang="fi-FI" dirty="0"/>
                </a:p>
                <a:p>
                  <a:endParaRPr lang="fi-FI" dirty="0"/>
                </a:p>
                <a:p>
                  <a:r>
                    <a:rPr lang="en-US" b="1" dirty="0"/>
                    <a:t>60 M€ Investment in Our Future</a:t>
                  </a:r>
                  <a:endParaRPr lang="fi-FI" b="1" dirty="0"/>
                </a:p>
              </p:txBody>
            </p:sp>
            <p:sp>
              <p:nvSpPr>
                <p:cNvPr id="12" name="TextBox 11">
                  <a:extLst>
                    <a:ext uri="{FF2B5EF4-FFF2-40B4-BE49-F238E27FC236}">
                      <a16:creationId xmlns:a16="http://schemas.microsoft.com/office/drawing/2014/main" id="{8BC29CB7-201E-415A-9C5F-3A5FF6FCFB5A}"/>
                    </a:ext>
                  </a:extLst>
                </p:cNvPr>
                <p:cNvSpPr txBox="1"/>
                <p:nvPr/>
              </p:nvSpPr>
              <p:spPr>
                <a:xfrm>
                  <a:off x="1680402" y="1123727"/>
                  <a:ext cx="449162" cy="769441"/>
                </a:xfrm>
                <a:prstGeom prst="rect">
                  <a:avLst/>
                </a:prstGeom>
                <a:noFill/>
              </p:spPr>
              <p:txBody>
                <a:bodyPr wrap="none" rtlCol="0">
                  <a:spAutoFit/>
                </a:bodyPr>
                <a:lstStyle/>
                <a:p>
                  <a:r>
                    <a:rPr lang="en-US" sz="4400" dirty="0"/>
                    <a:t>1</a:t>
                  </a:r>
                </a:p>
              </p:txBody>
            </p:sp>
            <p:grpSp>
              <p:nvGrpSpPr>
                <p:cNvPr id="8" name="Group 7">
                  <a:extLst>
                    <a:ext uri="{FF2B5EF4-FFF2-40B4-BE49-F238E27FC236}">
                      <a16:creationId xmlns:a16="http://schemas.microsoft.com/office/drawing/2014/main" id="{C422578D-A6B9-46C0-A771-DD1C599DBBF6}"/>
                    </a:ext>
                  </a:extLst>
                </p:cNvPr>
                <p:cNvGrpSpPr/>
                <p:nvPr/>
              </p:nvGrpSpPr>
              <p:grpSpPr>
                <a:xfrm>
                  <a:off x="1680402" y="2217296"/>
                  <a:ext cx="565484" cy="769441"/>
                  <a:chOff x="1691036" y="2782416"/>
                  <a:chExt cx="565484" cy="769441"/>
                </a:xfrm>
              </p:grpSpPr>
              <p:cxnSp>
                <p:nvCxnSpPr>
                  <p:cNvPr id="13" name="Straight Connector 12">
                    <a:extLst>
                      <a:ext uri="{FF2B5EF4-FFF2-40B4-BE49-F238E27FC236}">
                        <a16:creationId xmlns:a16="http://schemas.microsoft.com/office/drawing/2014/main" id="{9134428D-D2E3-4EB6-A774-622609391931}"/>
                      </a:ext>
                    </a:extLst>
                  </p:cNvPr>
                  <p:cNvCxnSpPr>
                    <a:cxnSpLocks/>
                  </p:cNvCxnSpPr>
                  <p:nvPr/>
                </p:nvCxnSpPr>
                <p:spPr>
                  <a:xfrm>
                    <a:off x="2256520" y="3049378"/>
                    <a:ext cx="0" cy="2355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C4C8311-A47A-4901-BA0B-AD28B5442BEF}"/>
                      </a:ext>
                    </a:extLst>
                  </p:cNvPr>
                  <p:cNvSpPr txBox="1"/>
                  <p:nvPr/>
                </p:nvSpPr>
                <p:spPr>
                  <a:xfrm>
                    <a:off x="1691036" y="2782416"/>
                    <a:ext cx="449162" cy="769441"/>
                  </a:xfrm>
                  <a:prstGeom prst="rect">
                    <a:avLst/>
                  </a:prstGeom>
                  <a:noFill/>
                </p:spPr>
                <p:txBody>
                  <a:bodyPr wrap="none" rtlCol="0">
                    <a:spAutoFit/>
                  </a:bodyPr>
                  <a:lstStyle/>
                  <a:p>
                    <a:r>
                      <a:rPr lang="en-US" sz="4400" dirty="0"/>
                      <a:t>2</a:t>
                    </a:r>
                  </a:p>
                </p:txBody>
              </p:sp>
            </p:grpSp>
            <p:cxnSp>
              <p:nvCxnSpPr>
                <p:cNvPr id="27" name="Straight Connector 26">
                  <a:extLst>
                    <a:ext uri="{FF2B5EF4-FFF2-40B4-BE49-F238E27FC236}">
                      <a16:creationId xmlns:a16="http://schemas.microsoft.com/office/drawing/2014/main" id="{32FECB88-2C17-46CA-975D-5877950C0BA5}"/>
                    </a:ext>
                  </a:extLst>
                </p:cNvPr>
                <p:cNvCxnSpPr>
                  <a:cxnSpLocks/>
                </p:cNvCxnSpPr>
                <p:nvPr/>
              </p:nvCxnSpPr>
              <p:spPr>
                <a:xfrm>
                  <a:off x="2245886" y="1390689"/>
                  <a:ext cx="0" cy="2355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C1A00FB1-A54B-4170-8372-FBB2011CD131}"/>
                    </a:ext>
                  </a:extLst>
                </p:cNvPr>
                <p:cNvGrpSpPr/>
                <p:nvPr/>
              </p:nvGrpSpPr>
              <p:grpSpPr>
                <a:xfrm>
                  <a:off x="1680402" y="3577827"/>
                  <a:ext cx="565484" cy="795070"/>
                  <a:chOff x="1691036" y="3049378"/>
                  <a:chExt cx="565484" cy="795070"/>
                </a:xfrm>
              </p:grpSpPr>
              <p:cxnSp>
                <p:nvCxnSpPr>
                  <p:cNvPr id="31" name="Straight Connector 30">
                    <a:extLst>
                      <a:ext uri="{FF2B5EF4-FFF2-40B4-BE49-F238E27FC236}">
                        <a16:creationId xmlns:a16="http://schemas.microsoft.com/office/drawing/2014/main" id="{02AE1364-0625-4E5D-A4BF-E1DBB64F74B9}"/>
                      </a:ext>
                    </a:extLst>
                  </p:cNvPr>
                  <p:cNvCxnSpPr>
                    <a:cxnSpLocks/>
                  </p:cNvCxnSpPr>
                  <p:nvPr/>
                </p:nvCxnSpPr>
                <p:spPr>
                  <a:xfrm>
                    <a:off x="2256520" y="3049378"/>
                    <a:ext cx="0" cy="7950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8542855-C1B5-4CD6-AAB8-985527F360DE}"/>
                      </a:ext>
                    </a:extLst>
                  </p:cNvPr>
                  <p:cNvSpPr txBox="1"/>
                  <p:nvPr/>
                </p:nvSpPr>
                <p:spPr>
                  <a:xfrm>
                    <a:off x="1691036" y="3062192"/>
                    <a:ext cx="449162" cy="769441"/>
                  </a:xfrm>
                  <a:prstGeom prst="rect">
                    <a:avLst/>
                  </a:prstGeom>
                  <a:noFill/>
                </p:spPr>
                <p:txBody>
                  <a:bodyPr wrap="none" rtlCol="0">
                    <a:spAutoFit/>
                  </a:bodyPr>
                  <a:lstStyle/>
                  <a:p>
                    <a:r>
                      <a:rPr lang="en-US" sz="4400" dirty="0"/>
                      <a:t>3</a:t>
                    </a:r>
                  </a:p>
                </p:txBody>
              </p:sp>
            </p:grpSp>
            <p:grpSp>
              <p:nvGrpSpPr>
                <p:cNvPr id="33" name="Group 32">
                  <a:extLst>
                    <a:ext uri="{FF2B5EF4-FFF2-40B4-BE49-F238E27FC236}">
                      <a16:creationId xmlns:a16="http://schemas.microsoft.com/office/drawing/2014/main" id="{E1130534-B628-49D7-972D-B3099A2179E4}"/>
                    </a:ext>
                  </a:extLst>
                </p:cNvPr>
                <p:cNvGrpSpPr/>
                <p:nvPr/>
              </p:nvGrpSpPr>
              <p:grpSpPr>
                <a:xfrm>
                  <a:off x="1680402" y="5086147"/>
                  <a:ext cx="559492" cy="1744116"/>
                  <a:chOff x="1691035" y="2900519"/>
                  <a:chExt cx="559492" cy="1744116"/>
                </a:xfrm>
              </p:grpSpPr>
              <p:cxnSp>
                <p:nvCxnSpPr>
                  <p:cNvPr id="34" name="Straight Connector 33">
                    <a:extLst>
                      <a:ext uri="{FF2B5EF4-FFF2-40B4-BE49-F238E27FC236}">
                        <a16:creationId xmlns:a16="http://schemas.microsoft.com/office/drawing/2014/main" id="{A3539608-9267-49E4-9BDC-284F45DA7021}"/>
                      </a:ext>
                    </a:extLst>
                  </p:cNvPr>
                  <p:cNvCxnSpPr>
                    <a:cxnSpLocks/>
                  </p:cNvCxnSpPr>
                  <p:nvPr/>
                </p:nvCxnSpPr>
                <p:spPr>
                  <a:xfrm>
                    <a:off x="2250527" y="4409116"/>
                    <a:ext cx="0" cy="2355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848EA99-BECF-460E-B57D-F9B86F8470FA}"/>
                      </a:ext>
                    </a:extLst>
                  </p:cNvPr>
                  <p:cNvSpPr txBox="1"/>
                  <p:nvPr/>
                </p:nvSpPr>
                <p:spPr>
                  <a:xfrm>
                    <a:off x="1691035" y="2900519"/>
                    <a:ext cx="449162" cy="769441"/>
                  </a:xfrm>
                  <a:prstGeom prst="rect">
                    <a:avLst/>
                  </a:prstGeom>
                  <a:noFill/>
                </p:spPr>
                <p:txBody>
                  <a:bodyPr wrap="none" rtlCol="0">
                    <a:spAutoFit/>
                  </a:bodyPr>
                  <a:lstStyle/>
                  <a:p>
                    <a:r>
                      <a:rPr lang="en-US" sz="4400" dirty="0"/>
                      <a:t>4</a:t>
                    </a:r>
                  </a:p>
                </p:txBody>
              </p:sp>
            </p:grpSp>
          </p:grpSp>
          <p:sp>
            <p:nvSpPr>
              <p:cNvPr id="54" name="TextBox 53">
                <a:extLst>
                  <a:ext uri="{FF2B5EF4-FFF2-40B4-BE49-F238E27FC236}">
                    <a16:creationId xmlns:a16="http://schemas.microsoft.com/office/drawing/2014/main" id="{0BD36463-79ED-4D30-B65B-CF92E362E2ED}"/>
                  </a:ext>
                </a:extLst>
              </p:cNvPr>
              <p:cNvSpPr txBox="1"/>
              <p:nvPr/>
            </p:nvSpPr>
            <p:spPr>
              <a:xfrm>
                <a:off x="1204111" y="5714711"/>
                <a:ext cx="449162" cy="769441"/>
              </a:xfrm>
              <a:prstGeom prst="rect">
                <a:avLst/>
              </a:prstGeom>
              <a:noFill/>
            </p:spPr>
            <p:txBody>
              <a:bodyPr wrap="none" rtlCol="0">
                <a:spAutoFit/>
              </a:bodyPr>
              <a:lstStyle/>
              <a:p>
                <a:r>
                  <a:rPr lang="en-US" sz="4400" dirty="0"/>
                  <a:t>5</a:t>
                </a:r>
              </a:p>
            </p:txBody>
          </p:sp>
        </p:grpSp>
        <p:cxnSp>
          <p:nvCxnSpPr>
            <p:cNvPr id="39" name="Straight Connector 38">
              <a:extLst>
                <a:ext uri="{FF2B5EF4-FFF2-40B4-BE49-F238E27FC236}">
                  <a16:creationId xmlns:a16="http://schemas.microsoft.com/office/drawing/2014/main" id="{1ABFC1B0-B365-48B9-A66F-AD2D09D40140}"/>
                </a:ext>
              </a:extLst>
            </p:cNvPr>
            <p:cNvCxnSpPr>
              <a:cxnSpLocks/>
            </p:cNvCxnSpPr>
            <p:nvPr/>
          </p:nvCxnSpPr>
          <p:spPr>
            <a:xfrm>
              <a:off x="1926502" y="4538154"/>
              <a:ext cx="0" cy="5024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9519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52FBA1-E67F-434F-BE9C-DC7B35C485A6}"/>
              </a:ext>
            </a:extLst>
          </p:cNvPr>
          <p:cNvSpPr txBox="1">
            <a:spLocks/>
          </p:cNvSpPr>
          <p:nvPr/>
        </p:nvSpPr>
        <p:spPr>
          <a:xfrm>
            <a:off x="3278320" y="3707280"/>
            <a:ext cx="5647966" cy="2437613"/>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848484"/>
                </a:solidFill>
                <a:effectLst/>
                <a:uLnTx/>
                <a:uFillTx/>
                <a:latin typeface="Garamond" panose="02020404030301010803"/>
                <a:ea typeface="+mj-ea"/>
                <a:cs typeface="+mj-cs"/>
              </a:rPr>
              <a:t>1. NORTH OSTROBOTHNIA</a:t>
            </a:r>
            <a:br>
              <a:rPr kumimoji="0" lang="en-US" sz="3600" b="0" i="0" u="none" strike="noStrike" kern="1200" cap="none" spc="0" normalizeH="0" baseline="0" noProof="0" dirty="0">
                <a:ln>
                  <a:noFill/>
                </a:ln>
                <a:solidFill>
                  <a:srgbClr val="848484"/>
                </a:solidFill>
                <a:effectLst/>
                <a:uLnTx/>
                <a:uFillTx/>
                <a:latin typeface="Garamond" panose="02020404030301010803"/>
                <a:ea typeface="+mj-ea"/>
                <a:cs typeface="+mj-cs"/>
              </a:rPr>
            </a:br>
            <a:r>
              <a:rPr kumimoji="0" lang="en-US" sz="1400" b="0" i="0" u="none" strike="noStrike" kern="1200" cap="none" spc="0" normalizeH="0" baseline="0" noProof="0" dirty="0">
                <a:ln>
                  <a:noFill/>
                </a:ln>
                <a:solidFill>
                  <a:srgbClr val="848484"/>
                </a:solidFill>
                <a:effectLst/>
                <a:uLnTx/>
                <a:uFillTx/>
                <a:latin typeface="Garamond" panose="02020404030301010803"/>
                <a:ea typeface="+mj-ea"/>
                <a:cs typeface="+mj-cs"/>
              </a:rPr>
              <a:t> </a:t>
            </a:r>
            <a:endParaRPr kumimoji="0" lang="en-US" sz="3600" b="0" i="0" u="none" strike="noStrike" kern="1200" cap="none" spc="0" normalizeH="0" baseline="0" noProof="0" dirty="0">
              <a:ln>
                <a:noFill/>
              </a:ln>
              <a:solidFill>
                <a:srgbClr val="848484"/>
              </a:solidFill>
              <a:effectLst/>
              <a:uLnTx/>
              <a:uFillTx/>
              <a:latin typeface="Garamond" panose="02020404030301010803"/>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848484"/>
                </a:solidFill>
                <a:effectLst/>
                <a:uLnTx/>
                <a:uFillTx/>
                <a:latin typeface="Garamond" panose="02020404030301010803"/>
                <a:ea typeface="+mj-ea"/>
                <a:cs typeface="+mj-cs"/>
              </a:rPr>
              <a:t>2. LAPLAND</a:t>
            </a:r>
            <a:br>
              <a:rPr kumimoji="0" lang="en-US" sz="2800" b="0" i="0" u="none" strike="noStrike" kern="1200" cap="none" spc="0" normalizeH="0" baseline="0" noProof="0" dirty="0">
                <a:ln>
                  <a:noFill/>
                </a:ln>
                <a:solidFill>
                  <a:srgbClr val="848484"/>
                </a:solidFill>
                <a:effectLst/>
                <a:uLnTx/>
                <a:uFillTx/>
                <a:latin typeface="Garamond" panose="02020404030301010803"/>
                <a:ea typeface="+mj-ea"/>
                <a:cs typeface="+mj-cs"/>
              </a:rPr>
            </a:br>
            <a:r>
              <a:rPr kumimoji="0" lang="en-US" sz="1400" b="0" i="0" u="none" strike="noStrike" kern="1200" cap="none" spc="0" normalizeH="0" baseline="0" noProof="0" dirty="0">
                <a:ln>
                  <a:noFill/>
                </a:ln>
                <a:solidFill>
                  <a:srgbClr val="848484"/>
                </a:solidFill>
                <a:effectLst/>
                <a:uLnTx/>
                <a:uFillTx/>
                <a:latin typeface="Garamond" panose="02020404030301010803"/>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aramond" panose="02020404030301010803"/>
                <a:ea typeface="+mj-ea"/>
                <a:cs typeface="+mj-cs"/>
              </a:rPr>
              <a:t>3. SATAKUNTA</a:t>
            </a:r>
            <a:endParaRPr kumimoji="0" lang="en-US" sz="4000" b="1" i="0" u="none" strike="noStrike" kern="1200" cap="none" spc="0" normalizeH="0" baseline="0" noProof="0" dirty="0">
              <a:ln>
                <a:noFill/>
              </a:ln>
              <a:solidFill>
                <a:prstClr val="black"/>
              </a:solidFill>
              <a:effectLst/>
              <a:uLnTx/>
              <a:uFillTx/>
              <a:latin typeface="Garamond" panose="02020404030301010803"/>
              <a:ea typeface="+mj-ea"/>
              <a:cs typeface="+mj-cs"/>
            </a:endParaRPr>
          </a:p>
        </p:txBody>
      </p:sp>
      <p:pic>
        <p:nvPicPr>
          <p:cNvPr id="2050" name="Picture 2">
            <a:extLst>
              <a:ext uri="{FF2B5EF4-FFF2-40B4-BE49-F238E27FC236}">
                <a16:creationId xmlns:a16="http://schemas.microsoft.com/office/drawing/2014/main" id="{9048C8EF-9205-4971-9191-EE04EB11254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l="40029"/>
          <a:stretch/>
        </p:blipFill>
        <p:spPr bwMode="auto">
          <a:xfrm>
            <a:off x="0" y="0"/>
            <a:ext cx="329121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405C668-13E6-48CC-867D-B987519E264C}"/>
              </a:ext>
            </a:extLst>
          </p:cNvPr>
          <p:cNvSpPr>
            <a:spLocks noGrp="1"/>
          </p:cNvSpPr>
          <p:nvPr>
            <p:ph type="title"/>
          </p:nvPr>
        </p:nvSpPr>
        <p:spPr>
          <a:xfrm>
            <a:off x="3481761" y="154274"/>
            <a:ext cx="7236103" cy="2133426"/>
          </a:xfrm>
        </p:spPr>
        <p:txBody>
          <a:bodyPr>
            <a:normAutofit/>
          </a:bodyPr>
          <a:lstStyle/>
          <a:p>
            <a:r>
              <a:rPr lang="en-US" sz="6000" dirty="0"/>
              <a:t>Wind Power</a:t>
            </a:r>
          </a:p>
        </p:txBody>
      </p:sp>
      <p:sp>
        <p:nvSpPr>
          <p:cNvPr id="3" name="Content Placeholder 2">
            <a:extLst>
              <a:ext uri="{FF2B5EF4-FFF2-40B4-BE49-F238E27FC236}">
                <a16:creationId xmlns:a16="http://schemas.microsoft.com/office/drawing/2014/main" id="{E71EDD60-15DD-403D-B417-165586C52FCD}"/>
              </a:ext>
            </a:extLst>
          </p:cNvPr>
          <p:cNvSpPr>
            <a:spLocks noGrp="1"/>
          </p:cNvSpPr>
          <p:nvPr>
            <p:ph idx="1"/>
          </p:nvPr>
        </p:nvSpPr>
        <p:spPr>
          <a:xfrm>
            <a:off x="3481761" y="2416630"/>
            <a:ext cx="4414456" cy="749562"/>
          </a:xfrm>
        </p:spPr>
        <p:txBody>
          <a:bodyPr>
            <a:normAutofit/>
          </a:bodyPr>
          <a:lstStyle/>
          <a:p>
            <a:pPr marL="0" indent="0">
              <a:buNone/>
            </a:pPr>
            <a:r>
              <a:rPr lang="en-US" dirty="0"/>
              <a:t>In terms of wind power, </a:t>
            </a:r>
            <a:r>
              <a:rPr lang="en-US" dirty="0" err="1"/>
              <a:t>Satakunta</a:t>
            </a:r>
            <a:r>
              <a:rPr lang="en-US" dirty="0"/>
              <a:t> is Finland's third largest producer.</a:t>
            </a:r>
            <a:endParaRPr lang="fi-FI" dirty="0"/>
          </a:p>
        </p:txBody>
      </p:sp>
      <p:cxnSp>
        <p:nvCxnSpPr>
          <p:cNvPr id="13" name="Straight Connector 12">
            <a:extLst>
              <a:ext uri="{FF2B5EF4-FFF2-40B4-BE49-F238E27FC236}">
                <a16:creationId xmlns:a16="http://schemas.microsoft.com/office/drawing/2014/main" id="{3AA4E6DD-0E48-49A5-ABCF-F5CA18C0E934}"/>
              </a:ext>
            </a:extLst>
          </p:cNvPr>
          <p:cNvCxnSpPr>
            <a:cxnSpLocks/>
          </p:cNvCxnSpPr>
          <p:nvPr/>
        </p:nvCxnSpPr>
        <p:spPr>
          <a:xfrm>
            <a:off x="3589450" y="1797822"/>
            <a:ext cx="1301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5A383B8-5B9A-46CC-9E16-B6F41DB46B6A}"/>
              </a:ext>
            </a:extLst>
          </p:cNvPr>
          <p:cNvCxnSpPr>
            <a:cxnSpLocks/>
          </p:cNvCxnSpPr>
          <p:nvPr/>
        </p:nvCxnSpPr>
        <p:spPr>
          <a:xfrm>
            <a:off x="3284764" y="0"/>
            <a:ext cx="0" cy="6858000"/>
          </a:xfrm>
          <a:prstGeom prst="line">
            <a:avLst/>
          </a:prstGeom>
          <a:ln w="12700"/>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11609541-EEF1-4741-8D4B-A1FB10BC3340}"/>
              </a:ext>
            </a:extLst>
          </p:cNvPr>
          <p:cNvSpPr txBox="1"/>
          <p:nvPr/>
        </p:nvSpPr>
        <p:spPr>
          <a:xfrm>
            <a:off x="-29468" y="0"/>
            <a:ext cx="1263335" cy="215444"/>
          </a:xfrm>
          <a:prstGeom prst="rect">
            <a:avLst/>
          </a:prstGeom>
          <a:noFill/>
        </p:spPr>
        <p:txBody>
          <a:bodyPr wrap="square" rtlCol="0">
            <a:spAutoFit/>
          </a:bodyPr>
          <a:lstStyle/>
          <a:p>
            <a:r>
              <a:rPr lang="en-US" sz="800" dirty="0" err="1">
                <a:solidFill>
                  <a:schemeClr val="bg1">
                    <a:lumMod val="85000"/>
                  </a:schemeClr>
                </a:solidFill>
              </a:rPr>
              <a:t>Suomen</a:t>
            </a:r>
            <a:r>
              <a:rPr lang="en-US" sz="800" dirty="0">
                <a:solidFill>
                  <a:schemeClr val="bg1">
                    <a:lumMod val="85000"/>
                  </a:schemeClr>
                </a:solidFill>
              </a:rPr>
              <a:t> </a:t>
            </a:r>
            <a:r>
              <a:rPr lang="en-US" sz="800" dirty="0" err="1">
                <a:solidFill>
                  <a:schemeClr val="bg1">
                    <a:lumMod val="85000"/>
                  </a:schemeClr>
                </a:solidFill>
              </a:rPr>
              <a:t>Hyötytuuli</a:t>
            </a:r>
            <a:r>
              <a:rPr lang="en-US" sz="800" dirty="0">
                <a:solidFill>
                  <a:schemeClr val="bg1">
                    <a:lumMod val="85000"/>
                  </a:schemeClr>
                </a:solidFill>
              </a:rPr>
              <a:t> Oy</a:t>
            </a:r>
          </a:p>
        </p:txBody>
      </p:sp>
      <p:grpSp>
        <p:nvGrpSpPr>
          <p:cNvPr id="20" name="Group 19">
            <a:extLst>
              <a:ext uri="{FF2B5EF4-FFF2-40B4-BE49-F238E27FC236}">
                <a16:creationId xmlns:a16="http://schemas.microsoft.com/office/drawing/2014/main" id="{91D3EA54-3BCE-4D77-A6A4-92B53519F5C3}"/>
              </a:ext>
            </a:extLst>
          </p:cNvPr>
          <p:cNvGrpSpPr/>
          <p:nvPr/>
        </p:nvGrpSpPr>
        <p:grpSpPr>
          <a:xfrm>
            <a:off x="8425591" y="745765"/>
            <a:ext cx="4038601" cy="4470793"/>
            <a:chOff x="39363" y="530051"/>
            <a:chExt cx="4038601" cy="4470793"/>
          </a:xfrm>
        </p:grpSpPr>
        <p:grpSp>
          <p:nvGrpSpPr>
            <p:cNvPr id="21" name="Group 20">
              <a:extLst>
                <a:ext uri="{FF2B5EF4-FFF2-40B4-BE49-F238E27FC236}">
                  <a16:creationId xmlns:a16="http://schemas.microsoft.com/office/drawing/2014/main" id="{04322640-41B5-4734-A7EC-CB2AA3440E12}"/>
                </a:ext>
              </a:extLst>
            </p:cNvPr>
            <p:cNvGrpSpPr/>
            <p:nvPr/>
          </p:nvGrpSpPr>
          <p:grpSpPr>
            <a:xfrm>
              <a:off x="39363" y="530051"/>
              <a:ext cx="4038601" cy="3208401"/>
              <a:chOff x="7952800" y="1825625"/>
              <a:chExt cx="4038601" cy="3208401"/>
            </a:xfrm>
          </p:grpSpPr>
          <p:graphicFrame>
            <p:nvGraphicFramePr>
              <p:cNvPr id="23" name="Chart 22">
                <a:extLst>
                  <a:ext uri="{FF2B5EF4-FFF2-40B4-BE49-F238E27FC236}">
                    <a16:creationId xmlns:a16="http://schemas.microsoft.com/office/drawing/2014/main" id="{205D82DD-2267-4113-9F98-F7B17E54A886}"/>
                  </a:ext>
                </a:extLst>
              </p:cNvPr>
              <p:cNvGraphicFramePr/>
              <p:nvPr/>
            </p:nvGraphicFramePr>
            <p:xfrm>
              <a:off x="7952800" y="1825625"/>
              <a:ext cx="4038601" cy="3208401"/>
            </p:xfrm>
            <a:graphic>
              <a:graphicData uri="http://schemas.openxmlformats.org/drawingml/2006/chart">
                <c:chart xmlns:c="http://schemas.openxmlformats.org/drawingml/2006/chart" xmlns:r="http://schemas.openxmlformats.org/officeDocument/2006/relationships" r:id="rId5"/>
              </a:graphicData>
            </a:graphic>
          </p:graphicFrame>
          <p:sp>
            <p:nvSpPr>
              <p:cNvPr id="24" name="Title 3">
                <a:extLst>
                  <a:ext uri="{FF2B5EF4-FFF2-40B4-BE49-F238E27FC236}">
                    <a16:creationId xmlns:a16="http://schemas.microsoft.com/office/drawing/2014/main" id="{696B39E6-B461-4D42-9B0C-DD4C0FD47A77}"/>
                  </a:ext>
                </a:extLst>
              </p:cNvPr>
              <p:cNvSpPr txBox="1">
                <a:spLocks/>
              </p:cNvSpPr>
              <p:nvPr/>
            </p:nvSpPr>
            <p:spPr>
              <a:xfrm>
                <a:off x="9081053" y="2811018"/>
                <a:ext cx="1782092" cy="1235964"/>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72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Garamond" panose="02020404030301010803"/>
                    <a:ea typeface="+mj-ea"/>
                    <a:cs typeface="+mj-cs"/>
                  </a:rPr>
                  <a:t>11,0%</a:t>
                </a:r>
              </a:p>
            </p:txBody>
          </p:sp>
        </p:grpSp>
        <p:sp>
          <p:nvSpPr>
            <p:cNvPr id="22" name="TextBox 21">
              <a:extLst>
                <a:ext uri="{FF2B5EF4-FFF2-40B4-BE49-F238E27FC236}">
                  <a16:creationId xmlns:a16="http://schemas.microsoft.com/office/drawing/2014/main" id="{DC4F6A3C-6E7A-470F-ACDB-638F4A46DC6D}"/>
                </a:ext>
              </a:extLst>
            </p:cNvPr>
            <p:cNvSpPr txBox="1"/>
            <p:nvPr/>
          </p:nvSpPr>
          <p:spPr>
            <a:xfrm>
              <a:off x="952460" y="3800515"/>
              <a:ext cx="22124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Garamond" panose="02020404030301010803"/>
                  <a:ea typeface="+mn-ea"/>
                  <a:cs typeface="+mn-cs"/>
                </a:rPr>
                <a:t>Satakunta's</a:t>
              </a: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 share of wind power production in Finland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Garamond" panose="02020404030301010803"/>
                </a:rPr>
                <a:t>2018</a:t>
              </a:r>
              <a:endParaRPr kumimoji="0" lang="fi-FI"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grpSp>
    </p:spTree>
    <p:extLst>
      <p:ext uri="{BB962C8B-B14F-4D97-AF65-F5344CB8AC3E}">
        <p14:creationId xmlns:p14="http://schemas.microsoft.com/office/powerpoint/2010/main" val="1307467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7FC6B5E-0105-4CAC-B57A-FE143E90DA13}"/>
              </a:ext>
            </a:extLst>
          </p:cNvPr>
          <p:cNvSpPr>
            <a:spLocks noGrp="1"/>
          </p:cNvSpPr>
          <p:nvPr>
            <p:ph type="title"/>
          </p:nvPr>
        </p:nvSpPr>
        <p:spPr>
          <a:xfrm>
            <a:off x="593789" y="395895"/>
            <a:ext cx="10451159" cy="1458119"/>
          </a:xfrm>
        </p:spPr>
        <p:txBody>
          <a:bodyPr>
            <a:normAutofit/>
          </a:bodyPr>
          <a:lstStyle/>
          <a:p>
            <a:r>
              <a:rPr lang="en-US" sz="6000" dirty="0"/>
              <a:t>By-Products to Use in </a:t>
            </a:r>
            <a:r>
              <a:rPr lang="en-US" sz="6000" dirty="0" err="1"/>
              <a:t>Peittoo</a:t>
            </a:r>
            <a:endParaRPr lang="en-US" sz="6000" dirty="0"/>
          </a:p>
        </p:txBody>
      </p:sp>
      <p:sp>
        <p:nvSpPr>
          <p:cNvPr id="12" name="Content Placeholder 2">
            <a:extLst>
              <a:ext uri="{FF2B5EF4-FFF2-40B4-BE49-F238E27FC236}">
                <a16:creationId xmlns:a16="http://schemas.microsoft.com/office/drawing/2014/main" id="{1B8ACCB6-5C64-4E14-88A8-81E911D513E9}"/>
              </a:ext>
            </a:extLst>
          </p:cNvPr>
          <p:cNvSpPr>
            <a:spLocks noGrp="1"/>
          </p:cNvSpPr>
          <p:nvPr>
            <p:ph idx="1"/>
          </p:nvPr>
        </p:nvSpPr>
        <p:spPr>
          <a:xfrm>
            <a:off x="593789" y="2315625"/>
            <a:ext cx="6282858" cy="3297864"/>
          </a:xfrm>
        </p:spPr>
        <p:txBody>
          <a:bodyPr>
            <a:normAutofit/>
          </a:bodyPr>
          <a:lstStyle/>
          <a:p>
            <a:pPr marL="0" indent="0">
              <a:buNone/>
            </a:pPr>
            <a:r>
              <a:rPr lang="fi-FI" dirty="0"/>
              <a:t>In </a:t>
            </a:r>
            <a:r>
              <a:rPr lang="fi-FI" dirty="0" err="1"/>
              <a:t>Peittoo</a:t>
            </a:r>
            <a:r>
              <a:rPr lang="fi-FI" dirty="0"/>
              <a:t> in Pori, </a:t>
            </a:r>
            <a:r>
              <a:rPr lang="fi-FI" dirty="0" err="1"/>
              <a:t>there</a:t>
            </a:r>
            <a:r>
              <a:rPr lang="fi-FI" dirty="0"/>
              <a:t> is a </a:t>
            </a:r>
            <a:r>
              <a:rPr lang="fi-FI" dirty="0" err="1"/>
              <a:t>recycling</a:t>
            </a:r>
            <a:r>
              <a:rPr lang="fi-FI" dirty="0"/>
              <a:t> </a:t>
            </a:r>
            <a:r>
              <a:rPr lang="fi-FI" dirty="0" err="1"/>
              <a:t>park</a:t>
            </a:r>
            <a:r>
              <a:rPr lang="fi-FI" dirty="0"/>
              <a:t> </a:t>
            </a:r>
            <a:r>
              <a:rPr lang="fi-FI" dirty="0" err="1"/>
              <a:t>promoting</a:t>
            </a:r>
            <a:r>
              <a:rPr lang="fi-FI" dirty="0"/>
              <a:t> </a:t>
            </a:r>
            <a:r>
              <a:rPr lang="fi-FI" dirty="0" err="1"/>
              <a:t>the</a:t>
            </a:r>
            <a:r>
              <a:rPr lang="fi-FI" dirty="0"/>
              <a:t> </a:t>
            </a:r>
            <a:r>
              <a:rPr lang="fi-FI" dirty="0" err="1"/>
              <a:t>utilization</a:t>
            </a:r>
            <a:r>
              <a:rPr lang="fi-FI" dirty="0"/>
              <a:t> of </a:t>
            </a:r>
            <a:r>
              <a:rPr lang="fi-FI" dirty="0" err="1"/>
              <a:t>by</a:t>
            </a:r>
            <a:r>
              <a:rPr lang="fi-FI" dirty="0"/>
              <a:t>-products in Satakunta.</a:t>
            </a:r>
            <a:br>
              <a:rPr lang="fi-FI" dirty="0"/>
            </a:br>
            <a:endParaRPr lang="fi-FI" dirty="0"/>
          </a:p>
          <a:p>
            <a:pPr marL="0" indent="0">
              <a:buNone/>
            </a:pPr>
            <a:r>
              <a:rPr lang="fi-FI" dirty="0"/>
              <a:t>In addition to a </a:t>
            </a:r>
            <a:r>
              <a:rPr lang="fi-FI" dirty="0" err="1"/>
              <a:t>wind</a:t>
            </a:r>
            <a:r>
              <a:rPr lang="fi-FI" dirty="0"/>
              <a:t> </a:t>
            </a:r>
            <a:r>
              <a:rPr lang="fi-FI" dirty="0" err="1"/>
              <a:t>farm</a:t>
            </a:r>
            <a:r>
              <a:rPr lang="fi-FI" dirty="0"/>
              <a:t>, </a:t>
            </a:r>
            <a:r>
              <a:rPr lang="fi-FI" dirty="0" err="1"/>
              <a:t>several</a:t>
            </a:r>
            <a:r>
              <a:rPr lang="fi-FI" dirty="0"/>
              <a:t> </a:t>
            </a:r>
            <a:r>
              <a:rPr lang="fi-FI" dirty="0" err="1"/>
              <a:t>companies</a:t>
            </a:r>
            <a:r>
              <a:rPr lang="fi-FI" dirty="0"/>
              <a:t> </a:t>
            </a:r>
            <a:r>
              <a:rPr lang="fi-FI" dirty="0" err="1"/>
              <a:t>operate</a:t>
            </a:r>
            <a:r>
              <a:rPr lang="fi-FI" dirty="0"/>
              <a:t> in </a:t>
            </a:r>
            <a:r>
              <a:rPr lang="fi-FI" dirty="0" err="1"/>
              <a:t>the</a:t>
            </a:r>
            <a:r>
              <a:rPr lang="fi-FI" dirty="0"/>
              <a:t> </a:t>
            </a:r>
            <a:r>
              <a:rPr lang="fi-FI" dirty="0" err="1"/>
              <a:t>area</a:t>
            </a:r>
            <a:r>
              <a:rPr lang="fi-FI" dirty="0"/>
              <a:t>. </a:t>
            </a:r>
            <a:br>
              <a:rPr lang="fi-FI" dirty="0"/>
            </a:br>
            <a:r>
              <a:rPr lang="fi-FI" dirty="0" err="1"/>
              <a:t>Examples</a:t>
            </a:r>
            <a:r>
              <a:rPr lang="fi-FI" dirty="0"/>
              <a:t> </a:t>
            </a:r>
            <a:r>
              <a:rPr lang="fi-FI" dirty="0" err="1"/>
              <a:t>include</a:t>
            </a:r>
            <a:r>
              <a:rPr lang="fi-FI" dirty="0"/>
              <a:t> </a:t>
            </a:r>
            <a:r>
              <a:rPr lang="fi-FI" dirty="0" err="1"/>
              <a:t>Stena</a:t>
            </a:r>
            <a:r>
              <a:rPr lang="fi-FI" dirty="0"/>
              <a:t> </a:t>
            </a:r>
            <a:r>
              <a:rPr lang="fi-FI" dirty="0" err="1"/>
              <a:t>Recycling</a:t>
            </a:r>
            <a:r>
              <a:rPr lang="fi-FI" dirty="0"/>
              <a:t> and Fortum.</a:t>
            </a:r>
          </a:p>
        </p:txBody>
      </p:sp>
      <p:cxnSp>
        <p:nvCxnSpPr>
          <p:cNvPr id="31" name="Straight Connector 30">
            <a:extLst>
              <a:ext uri="{FF2B5EF4-FFF2-40B4-BE49-F238E27FC236}">
                <a16:creationId xmlns:a16="http://schemas.microsoft.com/office/drawing/2014/main" id="{491A17ED-9FDF-42F6-84A0-7CD1C4A28E91}"/>
              </a:ext>
            </a:extLst>
          </p:cNvPr>
          <p:cNvCxnSpPr>
            <a:cxnSpLocks/>
          </p:cNvCxnSpPr>
          <p:nvPr/>
        </p:nvCxnSpPr>
        <p:spPr>
          <a:xfrm>
            <a:off x="723835" y="1700646"/>
            <a:ext cx="1301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9FE5802-CD64-4E7B-8087-4F68AFCDA2E9}"/>
              </a:ext>
            </a:extLst>
          </p:cNvPr>
          <p:cNvGrpSpPr/>
          <p:nvPr/>
        </p:nvGrpSpPr>
        <p:grpSpPr>
          <a:xfrm>
            <a:off x="9565784" y="1854014"/>
            <a:ext cx="2958328" cy="2958328"/>
            <a:chOff x="2811116" y="3731381"/>
            <a:chExt cx="2958328" cy="2958328"/>
          </a:xfrm>
        </p:grpSpPr>
        <p:grpSp>
          <p:nvGrpSpPr>
            <p:cNvPr id="14" name="Group 13">
              <a:extLst>
                <a:ext uri="{FF2B5EF4-FFF2-40B4-BE49-F238E27FC236}">
                  <a16:creationId xmlns:a16="http://schemas.microsoft.com/office/drawing/2014/main" id="{A7359045-9EE0-46AC-84C7-4713E87CBF40}"/>
                </a:ext>
              </a:extLst>
            </p:cNvPr>
            <p:cNvGrpSpPr/>
            <p:nvPr/>
          </p:nvGrpSpPr>
          <p:grpSpPr>
            <a:xfrm>
              <a:off x="3243846" y="4533643"/>
              <a:ext cx="2092867" cy="1335926"/>
              <a:chOff x="6227455" y="4211273"/>
              <a:chExt cx="1998777" cy="1275866"/>
            </a:xfrm>
          </p:grpSpPr>
          <p:sp>
            <p:nvSpPr>
              <p:cNvPr id="16" name="TextBox 15">
                <a:extLst>
                  <a:ext uri="{FF2B5EF4-FFF2-40B4-BE49-F238E27FC236}">
                    <a16:creationId xmlns:a16="http://schemas.microsoft.com/office/drawing/2014/main" id="{71A3664E-F16A-4C30-84EA-AAD805AFBB82}"/>
                  </a:ext>
                </a:extLst>
              </p:cNvPr>
              <p:cNvSpPr txBox="1"/>
              <p:nvPr/>
            </p:nvSpPr>
            <p:spPr>
              <a:xfrm>
                <a:off x="6227455" y="4869866"/>
                <a:ext cx="1998777" cy="6172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Garamond" panose="02020404030301010803"/>
                    <a:ea typeface="+mn-ea"/>
                    <a:cs typeface="+mn-cs"/>
                  </a:rPr>
                  <a:t>Close to </a:t>
                </a:r>
                <a:r>
                  <a:rPr lang="en-US" dirty="0">
                    <a:latin typeface="Garamond" panose="02020404030301010803"/>
                  </a:rPr>
                  <a:t>H</a:t>
                </a:r>
                <a:r>
                  <a:rPr kumimoji="0" lang="en-US" sz="1800" b="0" i="0" u="none" strike="noStrike" kern="1200" cap="none" spc="0" normalizeH="0" baseline="0" noProof="0" dirty="0" err="1">
                    <a:ln>
                      <a:noFill/>
                    </a:ln>
                    <a:effectLst/>
                    <a:uLnTx/>
                    <a:uFillTx/>
                    <a:latin typeface="Garamond" panose="02020404030301010803"/>
                    <a:ea typeface="+mn-ea"/>
                    <a:cs typeface="+mn-cs"/>
                  </a:rPr>
                  <a:t>ighway</a:t>
                </a:r>
                <a:r>
                  <a:rPr kumimoji="0" lang="en-US" sz="1800" b="0" i="0" u="none" strike="noStrike" kern="1200" cap="none" spc="0" normalizeH="0" baseline="0" noProof="0" dirty="0">
                    <a:ln>
                      <a:noFill/>
                    </a:ln>
                    <a:effectLst/>
                    <a:uLnTx/>
                    <a:uFillTx/>
                    <a:latin typeface="Garamond" panose="02020404030301010803"/>
                    <a:ea typeface="+mn-ea"/>
                    <a:cs typeface="+mn-cs"/>
                  </a:rPr>
                  <a:t> 8 and the Port of Pori</a:t>
                </a:r>
              </a:p>
            </p:txBody>
          </p:sp>
          <p:grpSp>
            <p:nvGrpSpPr>
              <p:cNvPr id="17" name="Group 16">
                <a:extLst>
                  <a:ext uri="{FF2B5EF4-FFF2-40B4-BE49-F238E27FC236}">
                    <a16:creationId xmlns:a16="http://schemas.microsoft.com/office/drawing/2014/main" id="{887CFD1A-CD77-4586-8B2B-CA8F74D2F6B1}"/>
                  </a:ext>
                </a:extLst>
              </p:cNvPr>
              <p:cNvGrpSpPr/>
              <p:nvPr/>
            </p:nvGrpSpPr>
            <p:grpSpPr>
              <a:xfrm>
                <a:off x="7028982" y="4211273"/>
                <a:ext cx="396662" cy="394912"/>
                <a:chOff x="6693503" y="4188564"/>
                <a:chExt cx="380202" cy="378524"/>
              </a:xfrm>
            </p:grpSpPr>
            <p:sp>
              <p:nvSpPr>
                <p:cNvPr id="18" name="Teardrop 17">
                  <a:extLst>
                    <a:ext uri="{FF2B5EF4-FFF2-40B4-BE49-F238E27FC236}">
                      <a16:creationId xmlns:a16="http://schemas.microsoft.com/office/drawing/2014/main" id="{68B55288-0016-4FB5-8F95-BC2080672839}"/>
                    </a:ext>
                  </a:extLst>
                </p:cNvPr>
                <p:cNvSpPr>
                  <a:spLocks noChangeAspect="1"/>
                </p:cNvSpPr>
                <p:nvPr/>
              </p:nvSpPr>
              <p:spPr>
                <a:xfrm rot="8135854">
                  <a:off x="6693503" y="4188564"/>
                  <a:ext cx="380202" cy="378524"/>
                </a:xfrm>
                <a:prstGeom prst="teardrop">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19" name="Oval 18">
                  <a:extLst>
                    <a:ext uri="{FF2B5EF4-FFF2-40B4-BE49-F238E27FC236}">
                      <a16:creationId xmlns:a16="http://schemas.microsoft.com/office/drawing/2014/main" id="{7F6EBDDA-D052-4B7C-924B-4844324CB631}"/>
                    </a:ext>
                  </a:extLst>
                </p:cNvPr>
                <p:cNvSpPr>
                  <a:spLocks noChangeAspect="1"/>
                </p:cNvSpPr>
                <p:nvPr/>
              </p:nvSpPr>
              <p:spPr>
                <a:xfrm>
                  <a:off x="6776085" y="4271106"/>
                  <a:ext cx="215040" cy="2134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grpSp>
        </p:grpSp>
        <p:sp>
          <p:nvSpPr>
            <p:cNvPr id="15" name="Oval 14">
              <a:extLst>
                <a:ext uri="{FF2B5EF4-FFF2-40B4-BE49-F238E27FC236}">
                  <a16:creationId xmlns:a16="http://schemas.microsoft.com/office/drawing/2014/main" id="{CE0B6C36-A332-4951-9F39-C8F80BB9974A}"/>
                </a:ext>
              </a:extLst>
            </p:cNvPr>
            <p:cNvSpPr/>
            <p:nvPr/>
          </p:nvSpPr>
          <p:spPr>
            <a:xfrm>
              <a:off x="2811116" y="3731381"/>
              <a:ext cx="2958328" cy="29583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C3AA2CD8-396B-49E6-B6C1-4DD6FCB8A42E}"/>
              </a:ext>
            </a:extLst>
          </p:cNvPr>
          <p:cNvGrpSpPr/>
          <p:nvPr/>
        </p:nvGrpSpPr>
        <p:grpSpPr>
          <a:xfrm>
            <a:off x="4577119" y="4388476"/>
            <a:ext cx="2936294" cy="2936294"/>
            <a:chOff x="290332" y="3675135"/>
            <a:chExt cx="2936294" cy="2936294"/>
          </a:xfrm>
          <a:noFill/>
        </p:grpSpPr>
        <p:grpSp>
          <p:nvGrpSpPr>
            <p:cNvPr id="21" name="Group 20">
              <a:extLst>
                <a:ext uri="{FF2B5EF4-FFF2-40B4-BE49-F238E27FC236}">
                  <a16:creationId xmlns:a16="http://schemas.microsoft.com/office/drawing/2014/main" id="{425A595B-F8BC-47C7-81FC-549427D8B55A}"/>
                </a:ext>
              </a:extLst>
            </p:cNvPr>
            <p:cNvGrpSpPr/>
            <p:nvPr/>
          </p:nvGrpSpPr>
          <p:grpSpPr>
            <a:xfrm>
              <a:off x="995359" y="4485744"/>
              <a:ext cx="1529639" cy="1231090"/>
              <a:chOff x="1165909" y="4093199"/>
              <a:chExt cx="1529639" cy="1231090"/>
            </a:xfrm>
            <a:grpFill/>
          </p:grpSpPr>
          <p:sp>
            <p:nvSpPr>
              <p:cNvPr id="24" name="TextBox 23">
                <a:extLst>
                  <a:ext uri="{FF2B5EF4-FFF2-40B4-BE49-F238E27FC236}">
                    <a16:creationId xmlns:a16="http://schemas.microsoft.com/office/drawing/2014/main" id="{E872D1C5-99BB-4773-B1C5-86A491CA5A05}"/>
                  </a:ext>
                </a:extLst>
              </p:cNvPr>
              <p:cNvSpPr txBox="1"/>
              <p:nvPr/>
            </p:nvSpPr>
            <p:spPr>
              <a:xfrm>
                <a:off x="1165909" y="4954957"/>
                <a:ext cx="1529639" cy="369332"/>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Garamond" panose="02020404030301010803"/>
                    <a:ea typeface="+mn-ea"/>
                    <a:cs typeface="+mn-cs"/>
                  </a:rPr>
                  <a:t>760 hectares</a:t>
                </a:r>
                <a:endParaRPr lang="en-US" noProof="0" dirty="0">
                  <a:solidFill>
                    <a:schemeClr val="tx1"/>
                  </a:solidFill>
                  <a:latin typeface="Garamond" panose="02020404030301010803"/>
                </a:endParaRPr>
              </a:p>
            </p:txBody>
          </p:sp>
          <p:pic>
            <p:nvPicPr>
              <p:cNvPr id="25" name="Picture 24">
                <a:extLst>
                  <a:ext uri="{FF2B5EF4-FFF2-40B4-BE49-F238E27FC236}">
                    <a16:creationId xmlns:a16="http://schemas.microsoft.com/office/drawing/2014/main" id="{5DA12BF2-61E2-4007-9A71-DAA1DC867071}"/>
                  </a:ext>
                </a:extLst>
              </p:cNvPr>
              <p:cNvPicPr>
                <a:picLocks noChangeAspect="1"/>
              </p:cNvPicPr>
              <p:nvPr/>
            </p:nvPicPr>
            <p:blipFill rotWithShape="1">
              <a:blip r:embed="rId3">
                <a:extLst>
                  <a:ext uri="{28A0092B-C50C-407E-A947-70E740481C1C}">
                    <a14:useLocalDpi xmlns:a14="http://schemas.microsoft.com/office/drawing/2010/main" val="0"/>
                  </a:ext>
                </a:extLst>
              </a:blip>
              <a:srcRect l="59609" t="10556" r="8125" b="30833"/>
              <a:stretch/>
            </p:blipFill>
            <p:spPr>
              <a:xfrm>
                <a:off x="1621928" y="4093199"/>
                <a:ext cx="617602" cy="631061"/>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pic>
        </p:grpSp>
        <p:sp>
          <p:nvSpPr>
            <p:cNvPr id="23" name="Oval 22">
              <a:extLst>
                <a:ext uri="{FF2B5EF4-FFF2-40B4-BE49-F238E27FC236}">
                  <a16:creationId xmlns:a16="http://schemas.microsoft.com/office/drawing/2014/main" id="{243F9F14-F4EF-419E-B01A-E33AB35CD73F}"/>
                </a:ext>
              </a:extLst>
            </p:cNvPr>
            <p:cNvSpPr/>
            <p:nvPr/>
          </p:nvSpPr>
          <p:spPr>
            <a:xfrm>
              <a:off x="290332" y="3675135"/>
              <a:ext cx="2936294" cy="2936294"/>
            </a:xfrm>
            <a:prstGeom prst="ellipse">
              <a:avLst/>
            </a:prstGeom>
            <a:grp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grpSp>
      <p:grpSp>
        <p:nvGrpSpPr>
          <p:cNvPr id="36" name="Group 35">
            <a:extLst>
              <a:ext uri="{FF2B5EF4-FFF2-40B4-BE49-F238E27FC236}">
                <a16:creationId xmlns:a16="http://schemas.microsoft.com/office/drawing/2014/main" id="{C51DD7F9-F240-4561-8633-0AA3671B4613}"/>
              </a:ext>
            </a:extLst>
          </p:cNvPr>
          <p:cNvGrpSpPr/>
          <p:nvPr/>
        </p:nvGrpSpPr>
        <p:grpSpPr>
          <a:xfrm>
            <a:off x="7052220" y="3133061"/>
            <a:ext cx="2958326" cy="2958326"/>
            <a:chOff x="7425630" y="2569389"/>
            <a:chExt cx="2958326" cy="2958326"/>
          </a:xfrm>
        </p:grpSpPr>
        <p:sp>
          <p:nvSpPr>
            <p:cNvPr id="8" name="Oval 7">
              <a:extLst>
                <a:ext uri="{FF2B5EF4-FFF2-40B4-BE49-F238E27FC236}">
                  <a16:creationId xmlns:a16="http://schemas.microsoft.com/office/drawing/2014/main" id="{8F1F6EE5-F4E9-4662-A40B-548396DA5164}"/>
                </a:ext>
              </a:extLst>
            </p:cNvPr>
            <p:cNvSpPr/>
            <p:nvPr/>
          </p:nvSpPr>
          <p:spPr>
            <a:xfrm>
              <a:off x="7425630" y="2569389"/>
              <a:ext cx="2958326" cy="29583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2D4619-2AD3-41BD-BE12-3A3CE1E0ECCD}"/>
                </a:ext>
              </a:extLst>
            </p:cNvPr>
            <p:cNvSpPr txBox="1"/>
            <p:nvPr/>
          </p:nvSpPr>
          <p:spPr>
            <a:xfrm>
              <a:off x="7772951" y="4021229"/>
              <a:ext cx="2263681"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Processing, storage and disposal of industrial by-products</a:t>
              </a:r>
              <a:endParaRPr kumimoji="0" lang="en-US" sz="1800" b="0" i="0" u="none" strike="noStrike" kern="1200" cap="none" spc="0" normalizeH="0" baseline="0" noProof="0" dirty="0">
                <a:ln>
                  <a:noFill/>
                </a:ln>
                <a:solidFill>
                  <a:schemeClr val="bg1"/>
                </a:solidFill>
                <a:effectLst/>
                <a:uLnTx/>
                <a:uFillTx/>
                <a:latin typeface="Garamond" panose="02020404030301010803"/>
                <a:ea typeface="+mn-ea"/>
                <a:cs typeface="+mn-cs"/>
              </a:endParaRPr>
            </a:p>
          </p:txBody>
        </p:sp>
        <p:pic>
          <p:nvPicPr>
            <p:cNvPr id="3" name="Picture 2">
              <a:extLst>
                <a:ext uri="{FF2B5EF4-FFF2-40B4-BE49-F238E27FC236}">
                  <a16:creationId xmlns:a16="http://schemas.microsoft.com/office/drawing/2014/main" id="{681894F7-A458-4419-BC31-1D61DE531473}"/>
                </a:ext>
              </a:extLst>
            </p:cNvPr>
            <p:cNvPicPr>
              <a:picLocks noChangeAspect="1"/>
            </p:cNvPicPr>
            <p:nvPr/>
          </p:nvPicPr>
          <p:blipFill rotWithShape="1">
            <a:blip r:embed="rId4">
              <a:extLst>
                <a:ext uri="{28A0092B-C50C-407E-A947-70E740481C1C}">
                  <a14:useLocalDpi xmlns:a14="http://schemas.microsoft.com/office/drawing/2010/main" val="0"/>
                </a:ext>
              </a:extLst>
            </a:blip>
            <a:srcRect l="27256" t="4591" r="26967" b="12593"/>
            <a:stretch/>
          </p:blipFill>
          <p:spPr>
            <a:xfrm>
              <a:off x="8562935" y="3117412"/>
              <a:ext cx="683715" cy="695762"/>
            </a:xfrm>
            <a:prstGeom prst="ellipse">
              <a:avLst/>
            </a:prstGeom>
          </p:spPr>
        </p:pic>
      </p:grpSp>
      <p:pic>
        <p:nvPicPr>
          <p:cNvPr id="2" name="Picture 2" descr="Stena">
            <a:extLst>
              <a:ext uri="{FF2B5EF4-FFF2-40B4-BE49-F238E27FC236}">
                <a16:creationId xmlns:a16="http://schemas.microsoft.com/office/drawing/2014/main" id="{C52F3CCB-98B2-41EE-A16D-C9C11F8295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670" y="4070959"/>
            <a:ext cx="1137156" cy="4150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DCCDBB8F-8298-4664-865A-28C42D405BA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550" t="38412" r="31550" b="37453"/>
          <a:stretch/>
        </p:blipFill>
        <p:spPr bwMode="auto">
          <a:xfrm>
            <a:off x="964781" y="4705126"/>
            <a:ext cx="1472344" cy="49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980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C182D43-89A7-469F-92C9-529777334147}"/>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t="12450" b="3293"/>
          <a:stretch/>
        </p:blipFill>
        <p:spPr>
          <a:xfrm>
            <a:off x="-31899" y="-1"/>
            <a:ext cx="12223899" cy="6866359"/>
          </a:xfrm>
          <a:prstGeom prst="rect">
            <a:avLst/>
          </a:prstGeom>
        </p:spPr>
      </p:pic>
      <p:sp>
        <p:nvSpPr>
          <p:cNvPr id="21" name="Rectangle 20">
            <a:extLst>
              <a:ext uri="{FF2B5EF4-FFF2-40B4-BE49-F238E27FC236}">
                <a16:creationId xmlns:a16="http://schemas.microsoft.com/office/drawing/2014/main" id="{D791A69D-F0A0-4CBA-9561-1B01CC3A387B}"/>
              </a:ext>
            </a:extLst>
          </p:cNvPr>
          <p:cNvSpPr/>
          <p:nvPr/>
        </p:nvSpPr>
        <p:spPr>
          <a:xfrm>
            <a:off x="1032278" y="0"/>
            <a:ext cx="4720388" cy="6866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A3478C-269F-4DBA-B47B-141BE9940112}"/>
              </a:ext>
            </a:extLst>
          </p:cNvPr>
          <p:cNvSpPr>
            <a:spLocks noGrp="1"/>
          </p:cNvSpPr>
          <p:nvPr>
            <p:ph type="title"/>
          </p:nvPr>
        </p:nvSpPr>
        <p:spPr>
          <a:xfrm>
            <a:off x="1094592" y="399669"/>
            <a:ext cx="4585628" cy="2068133"/>
          </a:xfrm>
        </p:spPr>
        <p:txBody>
          <a:bodyPr>
            <a:normAutofit/>
          </a:bodyPr>
          <a:lstStyle/>
          <a:p>
            <a:pPr algn="ctr"/>
            <a:r>
              <a:rPr lang="en-US" sz="6000" dirty="0" err="1"/>
              <a:t>Kirkkokallio</a:t>
            </a:r>
            <a:r>
              <a:rPr lang="en-US" sz="6000" dirty="0"/>
              <a:t> Industrial Park</a:t>
            </a:r>
          </a:p>
        </p:txBody>
      </p:sp>
      <p:sp>
        <p:nvSpPr>
          <p:cNvPr id="3" name="Content Placeholder 2">
            <a:extLst>
              <a:ext uri="{FF2B5EF4-FFF2-40B4-BE49-F238E27FC236}">
                <a16:creationId xmlns:a16="http://schemas.microsoft.com/office/drawing/2014/main" id="{C450FF29-E712-4DD2-8084-F13AEA0630BB}"/>
              </a:ext>
            </a:extLst>
          </p:cNvPr>
          <p:cNvSpPr>
            <a:spLocks noGrp="1"/>
          </p:cNvSpPr>
          <p:nvPr>
            <p:ph idx="1"/>
          </p:nvPr>
        </p:nvSpPr>
        <p:spPr>
          <a:xfrm>
            <a:off x="1254059" y="2775864"/>
            <a:ext cx="4266695" cy="3286586"/>
          </a:xfrm>
        </p:spPr>
        <p:txBody>
          <a:bodyPr>
            <a:normAutofit/>
          </a:bodyPr>
          <a:lstStyle/>
          <a:p>
            <a:pPr marL="0" indent="0" algn="ctr">
              <a:buNone/>
            </a:pPr>
            <a:r>
              <a:rPr lang="fi-FI" dirty="0" err="1"/>
              <a:t>The</a:t>
            </a:r>
            <a:r>
              <a:rPr lang="fi-FI" dirty="0"/>
              <a:t> </a:t>
            </a:r>
            <a:r>
              <a:rPr lang="fi-FI" dirty="0" err="1"/>
              <a:t>companies</a:t>
            </a:r>
            <a:r>
              <a:rPr lang="fi-FI" dirty="0"/>
              <a:t> in Kirkkokallio, Honkajoki </a:t>
            </a:r>
            <a:r>
              <a:rPr lang="fi-FI" dirty="0" err="1"/>
              <a:t>co-produce</a:t>
            </a:r>
            <a:r>
              <a:rPr lang="fi-FI" dirty="0"/>
              <a:t> </a:t>
            </a:r>
            <a:r>
              <a:rPr lang="fi-FI" dirty="0" err="1"/>
              <a:t>bioenergy</a:t>
            </a:r>
            <a:r>
              <a:rPr lang="fi-FI" dirty="0"/>
              <a:t> and </a:t>
            </a:r>
            <a:r>
              <a:rPr lang="fi-FI" dirty="0" err="1"/>
              <a:t>operate</a:t>
            </a:r>
            <a:r>
              <a:rPr lang="fi-FI" dirty="0"/>
              <a:t> </a:t>
            </a:r>
            <a:r>
              <a:rPr lang="fi-FI" dirty="0" err="1"/>
              <a:t>according</a:t>
            </a:r>
            <a:r>
              <a:rPr lang="fi-FI" dirty="0"/>
              <a:t> to </a:t>
            </a:r>
            <a:r>
              <a:rPr lang="fi-FI" dirty="0" err="1"/>
              <a:t>the</a:t>
            </a:r>
            <a:r>
              <a:rPr lang="fi-FI" dirty="0"/>
              <a:t> </a:t>
            </a:r>
            <a:r>
              <a:rPr lang="fi-FI" dirty="0" err="1"/>
              <a:t>principles</a:t>
            </a:r>
            <a:r>
              <a:rPr lang="fi-FI" dirty="0"/>
              <a:t> of </a:t>
            </a:r>
            <a:r>
              <a:rPr lang="fi-FI" dirty="0" err="1"/>
              <a:t>circular</a:t>
            </a:r>
            <a:r>
              <a:rPr lang="fi-FI" dirty="0"/>
              <a:t> </a:t>
            </a:r>
            <a:r>
              <a:rPr lang="fi-FI" dirty="0" err="1"/>
              <a:t>economy</a:t>
            </a:r>
            <a:r>
              <a:rPr lang="fi-FI" dirty="0"/>
              <a:t>.</a:t>
            </a:r>
          </a:p>
        </p:txBody>
      </p:sp>
      <p:sp>
        <p:nvSpPr>
          <p:cNvPr id="9" name="Rectangle 8">
            <a:extLst>
              <a:ext uri="{FF2B5EF4-FFF2-40B4-BE49-F238E27FC236}">
                <a16:creationId xmlns:a16="http://schemas.microsoft.com/office/drawing/2014/main" id="{BA16BA70-DAD9-461A-8502-95856A77C06F}"/>
              </a:ext>
            </a:extLst>
          </p:cNvPr>
          <p:cNvSpPr/>
          <p:nvPr/>
        </p:nvSpPr>
        <p:spPr>
          <a:xfrm>
            <a:off x="2110148" y="3920992"/>
            <a:ext cx="2554519" cy="27118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9E62567B-6B4B-45C2-9BD5-CBC7C5FC8BB9}"/>
              </a:ext>
            </a:extLst>
          </p:cNvPr>
          <p:cNvCxnSpPr>
            <a:cxnSpLocks/>
          </p:cNvCxnSpPr>
          <p:nvPr/>
        </p:nvCxnSpPr>
        <p:spPr>
          <a:xfrm>
            <a:off x="2726909" y="2405462"/>
            <a:ext cx="1301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tar: 10 Points 6">
            <a:extLst>
              <a:ext uri="{FF2B5EF4-FFF2-40B4-BE49-F238E27FC236}">
                <a16:creationId xmlns:a16="http://schemas.microsoft.com/office/drawing/2014/main" id="{85E11616-3E55-41D7-A425-B4FB42DED39C}"/>
              </a:ext>
            </a:extLst>
          </p:cNvPr>
          <p:cNvSpPr/>
          <p:nvPr/>
        </p:nvSpPr>
        <p:spPr>
          <a:xfrm>
            <a:off x="2482435" y="4061976"/>
            <a:ext cx="1790700" cy="1816100"/>
          </a:xfrm>
          <a:prstGeom prst="star1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400" dirty="0"/>
          </a:p>
        </p:txBody>
      </p:sp>
      <p:sp>
        <p:nvSpPr>
          <p:cNvPr id="8" name="TextBox 7">
            <a:extLst>
              <a:ext uri="{FF2B5EF4-FFF2-40B4-BE49-F238E27FC236}">
                <a16:creationId xmlns:a16="http://schemas.microsoft.com/office/drawing/2014/main" id="{9CAC3938-31FF-4858-BFE1-AC8A45C07E5A}"/>
              </a:ext>
            </a:extLst>
          </p:cNvPr>
          <p:cNvSpPr txBox="1"/>
          <p:nvPr/>
        </p:nvSpPr>
        <p:spPr>
          <a:xfrm>
            <a:off x="2179376" y="5918778"/>
            <a:ext cx="2416059" cy="646331"/>
          </a:xfrm>
          <a:prstGeom prst="rect">
            <a:avLst/>
          </a:prstGeom>
          <a:noFill/>
        </p:spPr>
        <p:txBody>
          <a:bodyPr wrap="square" rtlCol="0">
            <a:spAutoFit/>
          </a:bodyPr>
          <a:lstStyle/>
          <a:p>
            <a:pPr algn="ctr"/>
            <a:r>
              <a:rPr lang="fi-FI" dirty="0" err="1"/>
              <a:t>Finnish</a:t>
            </a:r>
            <a:r>
              <a:rPr lang="fi-FI" dirty="0"/>
              <a:t> </a:t>
            </a:r>
            <a:r>
              <a:rPr lang="fi-FI" dirty="0" err="1"/>
              <a:t>Climate</a:t>
            </a:r>
            <a:r>
              <a:rPr lang="fi-FI" dirty="0"/>
              <a:t> Action </a:t>
            </a:r>
            <a:r>
              <a:rPr lang="fi-FI" dirty="0" err="1"/>
              <a:t>Award</a:t>
            </a:r>
            <a:r>
              <a:rPr lang="fi-FI" dirty="0"/>
              <a:t> 2017</a:t>
            </a:r>
            <a:endParaRPr lang="en-US" dirty="0"/>
          </a:p>
        </p:txBody>
      </p:sp>
      <p:pic>
        <p:nvPicPr>
          <p:cNvPr id="12" name="Picture 11">
            <a:extLst>
              <a:ext uri="{FF2B5EF4-FFF2-40B4-BE49-F238E27FC236}">
                <a16:creationId xmlns:a16="http://schemas.microsoft.com/office/drawing/2014/main" id="{902D4E13-BC21-4FDA-94EF-AE0D353C9D6B}"/>
              </a:ext>
            </a:extLst>
          </p:cNvPr>
          <p:cNvPicPr>
            <a:picLocks noChangeAspect="1"/>
          </p:cNvPicPr>
          <p:nvPr/>
        </p:nvPicPr>
        <p:blipFill rotWithShape="1">
          <a:blip r:embed="rId5">
            <a:extLst>
              <a:ext uri="{28A0092B-C50C-407E-A947-70E740481C1C}">
                <a14:useLocalDpi xmlns:a14="http://schemas.microsoft.com/office/drawing/2010/main" val="0"/>
              </a:ext>
            </a:extLst>
          </a:blip>
          <a:srcRect l="25208" t="6458" r="23647" b="4652"/>
          <a:stretch/>
        </p:blipFill>
        <p:spPr>
          <a:xfrm>
            <a:off x="2812676" y="4425910"/>
            <a:ext cx="1130218" cy="1104897"/>
          </a:xfrm>
          <a:prstGeom prst="ellipse">
            <a:avLst/>
          </a:prstGeom>
          <a:effectLst>
            <a:softEdge rad="31750"/>
          </a:effectLst>
        </p:spPr>
      </p:pic>
    </p:spTree>
    <p:extLst>
      <p:ext uri="{BB962C8B-B14F-4D97-AF65-F5344CB8AC3E}">
        <p14:creationId xmlns:p14="http://schemas.microsoft.com/office/powerpoint/2010/main" val="1159760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DBA7C-52A8-46CD-9489-C40C585359B8}"/>
              </a:ext>
            </a:extLst>
          </p:cNvPr>
          <p:cNvSpPr>
            <a:spLocks noGrp="1"/>
          </p:cNvSpPr>
          <p:nvPr>
            <p:ph type="title"/>
          </p:nvPr>
        </p:nvSpPr>
        <p:spPr>
          <a:xfrm>
            <a:off x="0" y="428387"/>
            <a:ext cx="12192003" cy="1122232"/>
          </a:xfrm>
        </p:spPr>
        <p:txBody>
          <a:bodyPr>
            <a:normAutofit/>
          </a:bodyPr>
          <a:lstStyle/>
          <a:p>
            <a:r>
              <a:rPr lang="en-US" sz="4400" dirty="0"/>
              <a:t>Contributing to a Sustainable Future</a:t>
            </a:r>
          </a:p>
        </p:txBody>
      </p:sp>
      <p:cxnSp>
        <p:nvCxnSpPr>
          <p:cNvPr id="25" name="Straight Connector 24">
            <a:extLst>
              <a:ext uri="{FF2B5EF4-FFF2-40B4-BE49-F238E27FC236}">
                <a16:creationId xmlns:a16="http://schemas.microsoft.com/office/drawing/2014/main" id="{5EC0ACA1-3E88-4A1F-BB32-6075BAD6A2C0}"/>
              </a:ext>
            </a:extLst>
          </p:cNvPr>
          <p:cNvCxnSpPr>
            <a:cxnSpLocks/>
          </p:cNvCxnSpPr>
          <p:nvPr/>
        </p:nvCxnSpPr>
        <p:spPr>
          <a:xfrm>
            <a:off x="5445125" y="1512523"/>
            <a:ext cx="13017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6DEF978-CE60-4AA0-BD84-16A14197D714}"/>
              </a:ext>
            </a:extLst>
          </p:cNvPr>
          <p:cNvSpPr txBox="1"/>
          <p:nvPr/>
        </p:nvSpPr>
        <p:spPr>
          <a:xfrm>
            <a:off x="7033888" y="5904657"/>
            <a:ext cx="5296930" cy="369332"/>
          </a:xfrm>
          <a:prstGeom prst="rect">
            <a:avLst/>
          </a:prstGeom>
          <a:noFill/>
        </p:spPr>
        <p:txBody>
          <a:bodyPr wrap="square">
            <a:spAutoFit/>
          </a:bodyPr>
          <a:lstStyle/>
          <a:p>
            <a:r>
              <a:rPr lang="fi-FI" b="1" dirty="0"/>
              <a:t>HONKATARHAT OY / HEVIKOLMIO OY</a:t>
            </a:r>
          </a:p>
        </p:txBody>
      </p:sp>
      <p:pic>
        <p:nvPicPr>
          <p:cNvPr id="2052" name="Picture 4" descr="The Upright Project">
            <a:extLst>
              <a:ext uri="{FF2B5EF4-FFF2-40B4-BE49-F238E27FC236}">
                <a16:creationId xmlns:a16="http://schemas.microsoft.com/office/drawing/2014/main" id="{B3B14A46-BA56-4115-8CDC-F0E6070B8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169" y="6414915"/>
            <a:ext cx="1737729" cy="1941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kaalisten Luomu">
            <a:extLst>
              <a:ext uri="{FF2B5EF4-FFF2-40B4-BE49-F238E27FC236}">
                <a16:creationId xmlns:a16="http://schemas.microsoft.com/office/drawing/2014/main" id="{BFFB1EF2-A6CC-4398-B229-B793DC2C5D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618" y="5672847"/>
            <a:ext cx="1121639" cy="87912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rvi">
            <a:extLst>
              <a:ext uri="{FF2B5EF4-FFF2-40B4-BE49-F238E27FC236}">
                <a16:creationId xmlns:a16="http://schemas.microsoft.com/office/drawing/2014/main" id="{2B55AA64-A0A2-44B8-B055-16C87135A6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187" b="25085"/>
          <a:stretch/>
        </p:blipFill>
        <p:spPr bwMode="auto">
          <a:xfrm>
            <a:off x="4825301" y="5826891"/>
            <a:ext cx="1569868" cy="5710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Kaasutankkausasemat Suomessa | Gasum">
            <a:extLst>
              <a:ext uri="{FF2B5EF4-FFF2-40B4-BE49-F238E27FC236}">
                <a16:creationId xmlns:a16="http://schemas.microsoft.com/office/drawing/2014/main" id="{73F3BEB1-B697-4F50-B5C3-0F57C247B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4750" y="5955379"/>
            <a:ext cx="1300048" cy="26788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Vatajankoski">
            <a:extLst>
              <a:ext uri="{FF2B5EF4-FFF2-40B4-BE49-F238E27FC236}">
                <a16:creationId xmlns:a16="http://schemas.microsoft.com/office/drawing/2014/main" id="{7E7949BA-B1A7-479D-B028-835E6A30DA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1769" y="6326811"/>
            <a:ext cx="2100414" cy="3363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A1166FD-E312-4659-BA59-CA5F92C163AD}"/>
              </a:ext>
            </a:extLst>
          </p:cNvPr>
          <p:cNvSpPr txBox="1"/>
          <p:nvPr/>
        </p:nvSpPr>
        <p:spPr>
          <a:xfrm>
            <a:off x="1806917" y="6327318"/>
            <a:ext cx="3718870" cy="369332"/>
          </a:xfrm>
          <a:prstGeom prst="rect">
            <a:avLst/>
          </a:prstGeom>
          <a:noFill/>
        </p:spPr>
        <p:txBody>
          <a:bodyPr wrap="square">
            <a:spAutoFit/>
          </a:bodyPr>
          <a:lstStyle/>
          <a:p>
            <a:r>
              <a:rPr lang="fi-FI" b="1" dirty="0"/>
              <a:t>HONKAJOEN TUULIPUISTO</a:t>
            </a:r>
          </a:p>
        </p:txBody>
      </p:sp>
      <p:sp>
        <p:nvSpPr>
          <p:cNvPr id="11" name="Content Placeholder 2">
            <a:extLst>
              <a:ext uri="{FF2B5EF4-FFF2-40B4-BE49-F238E27FC236}">
                <a16:creationId xmlns:a16="http://schemas.microsoft.com/office/drawing/2014/main" id="{6AE2B1A6-2F43-437A-A91C-6748506138CF}"/>
              </a:ext>
            </a:extLst>
          </p:cNvPr>
          <p:cNvSpPr txBox="1">
            <a:spLocks/>
          </p:cNvSpPr>
          <p:nvPr/>
        </p:nvSpPr>
        <p:spPr>
          <a:xfrm>
            <a:off x="1116227" y="2615659"/>
            <a:ext cx="9959546" cy="22369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1800" b="1" dirty="0" err="1"/>
              <a:t>Gasum</a:t>
            </a:r>
            <a:r>
              <a:rPr lang="fi-FI" sz="1800" dirty="0" err="1"/>
              <a:t>’s</a:t>
            </a:r>
            <a:r>
              <a:rPr lang="fi-FI" sz="1800" dirty="0"/>
              <a:t> </a:t>
            </a:r>
            <a:r>
              <a:rPr lang="fi-FI" sz="1800" dirty="0" err="1"/>
              <a:t>biogas</a:t>
            </a:r>
            <a:r>
              <a:rPr lang="fi-FI" sz="1800" dirty="0"/>
              <a:t> </a:t>
            </a:r>
            <a:r>
              <a:rPr lang="fi-FI" sz="1800" dirty="0" err="1"/>
              <a:t>plant</a:t>
            </a:r>
            <a:endParaRPr lang="fi-FI" sz="1800" dirty="0"/>
          </a:p>
          <a:p>
            <a:pPr marL="0" indent="0" algn="ctr">
              <a:buNone/>
            </a:pPr>
            <a:r>
              <a:rPr lang="fi-FI" sz="1800" b="1" dirty="0" err="1"/>
              <a:t>Vatajankoski</a:t>
            </a:r>
            <a:r>
              <a:rPr lang="fi-FI" sz="1800" dirty="0" err="1"/>
              <a:t>’s</a:t>
            </a:r>
            <a:r>
              <a:rPr lang="fi-FI" sz="1800" dirty="0"/>
              <a:t> </a:t>
            </a:r>
            <a:r>
              <a:rPr lang="fi-FI" sz="1800" dirty="0" err="1"/>
              <a:t>power</a:t>
            </a:r>
            <a:r>
              <a:rPr lang="fi-FI" sz="1800" dirty="0"/>
              <a:t> </a:t>
            </a:r>
            <a:r>
              <a:rPr lang="fi-FI" sz="1800" dirty="0" err="1"/>
              <a:t>plant</a:t>
            </a:r>
            <a:endParaRPr lang="fi-FI" sz="1800" dirty="0"/>
          </a:p>
          <a:p>
            <a:pPr marL="0" indent="0" algn="ctr">
              <a:buNone/>
            </a:pPr>
            <a:r>
              <a:rPr lang="fi-FI" sz="1800" b="1" dirty="0"/>
              <a:t>Honkajoki </a:t>
            </a:r>
            <a:r>
              <a:rPr lang="fi-FI" sz="1800" b="1" dirty="0" err="1"/>
              <a:t>Wind</a:t>
            </a:r>
            <a:r>
              <a:rPr lang="fi-FI" sz="1800" b="1" dirty="0"/>
              <a:t> Farm</a:t>
            </a:r>
          </a:p>
          <a:p>
            <a:pPr marL="0" indent="0" algn="ctr">
              <a:buNone/>
            </a:pPr>
            <a:r>
              <a:rPr lang="fi-FI" sz="1800" b="1" dirty="0"/>
              <a:t>KKK-vihannes</a:t>
            </a:r>
            <a:r>
              <a:rPr lang="fi-FI" sz="1800" dirty="0"/>
              <a:t> (</a:t>
            </a:r>
            <a:r>
              <a:rPr lang="fi-FI" sz="1800" b="1" dirty="0"/>
              <a:t>Ikaalisten luomu</a:t>
            </a:r>
            <a:r>
              <a:rPr lang="fi-FI" sz="1800" dirty="0"/>
              <a:t>), </a:t>
            </a:r>
            <a:r>
              <a:rPr lang="fi-FI" sz="1800" b="1" dirty="0"/>
              <a:t>Hevikolmio</a:t>
            </a:r>
            <a:r>
              <a:rPr lang="fi-FI" sz="1800" dirty="0"/>
              <a:t> ja </a:t>
            </a:r>
            <a:r>
              <a:rPr lang="fi-FI" sz="1800" b="1" dirty="0"/>
              <a:t>Honkatarhat</a:t>
            </a:r>
            <a:r>
              <a:rPr lang="fi-FI" sz="1800" dirty="0"/>
              <a:t> </a:t>
            </a:r>
            <a:r>
              <a:rPr lang="fi-FI" sz="1800" dirty="0" err="1"/>
              <a:t>greenhouses</a:t>
            </a:r>
            <a:endParaRPr lang="fi-FI" sz="1800" dirty="0"/>
          </a:p>
          <a:p>
            <a:pPr marL="0" indent="0" algn="ctr">
              <a:buNone/>
            </a:pPr>
            <a:r>
              <a:rPr lang="fi-FI" sz="1800" b="1" dirty="0"/>
              <a:t>Lihajaloste Korpela </a:t>
            </a:r>
            <a:r>
              <a:rPr lang="fi-FI" sz="1800" dirty="0" err="1"/>
              <a:t>specializing</a:t>
            </a:r>
            <a:r>
              <a:rPr lang="fi-FI" sz="1800" dirty="0"/>
              <a:t> in </a:t>
            </a:r>
            <a:r>
              <a:rPr lang="fi-FI" sz="1800" dirty="0" err="1"/>
              <a:t>meat</a:t>
            </a:r>
            <a:r>
              <a:rPr lang="fi-FI" sz="1800" dirty="0"/>
              <a:t> </a:t>
            </a:r>
            <a:r>
              <a:rPr lang="fi-FI" sz="1800" dirty="0" err="1"/>
              <a:t>processing</a:t>
            </a:r>
            <a:endParaRPr lang="fi-FI" sz="1800" b="1" dirty="0"/>
          </a:p>
          <a:p>
            <a:pPr marL="0" indent="0" algn="ctr">
              <a:buNone/>
            </a:pPr>
            <a:r>
              <a:rPr lang="fi-FI" sz="1800" b="1" dirty="0"/>
              <a:t>Honkajoki </a:t>
            </a:r>
            <a:r>
              <a:rPr lang="fi-FI" sz="1800" dirty="0" err="1"/>
              <a:t>specializing</a:t>
            </a:r>
            <a:r>
              <a:rPr lang="fi-FI" sz="1800" dirty="0"/>
              <a:t> in </a:t>
            </a:r>
            <a:r>
              <a:rPr lang="fi-FI" sz="1800" dirty="0" err="1"/>
              <a:t>animal</a:t>
            </a:r>
            <a:r>
              <a:rPr lang="fi-FI" sz="1800" dirty="0"/>
              <a:t> </a:t>
            </a:r>
            <a:r>
              <a:rPr lang="fi-FI" sz="1800" dirty="0" err="1"/>
              <a:t>by-product</a:t>
            </a:r>
            <a:r>
              <a:rPr lang="fi-FI" sz="1800" dirty="0"/>
              <a:t> </a:t>
            </a:r>
            <a:r>
              <a:rPr lang="fi-FI" sz="1800" dirty="0" err="1"/>
              <a:t>processing</a:t>
            </a:r>
            <a:endParaRPr lang="fi-FI" sz="1800" b="1" dirty="0"/>
          </a:p>
        </p:txBody>
      </p:sp>
      <p:sp>
        <p:nvSpPr>
          <p:cNvPr id="4" name="Rectangle 3">
            <a:extLst>
              <a:ext uri="{FF2B5EF4-FFF2-40B4-BE49-F238E27FC236}">
                <a16:creationId xmlns:a16="http://schemas.microsoft.com/office/drawing/2014/main" id="{D77C4106-26B7-48A0-BEBA-D58A0C6DA188}"/>
              </a:ext>
            </a:extLst>
          </p:cNvPr>
          <p:cNvSpPr/>
          <p:nvPr/>
        </p:nvSpPr>
        <p:spPr>
          <a:xfrm>
            <a:off x="1736622" y="2378169"/>
            <a:ext cx="8718755" cy="27118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1720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B4622575-7242-4EA6-B850-A4356784AAD3}"/>
              </a:ext>
            </a:extLst>
          </p:cNvPr>
          <p:cNvGrpSpPr/>
          <p:nvPr/>
        </p:nvGrpSpPr>
        <p:grpSpPr>
          <a:xfrm>
            <a:off x="635994" y="688455"/>
            <a:ext cx="10610020" cy="5696362"/>
            <a:chOff x="713801" y="623635"/>
            <a:chExt cx="10610020" cy="5696362"/>
          </a:xfrm>
        </p:grpSpPr>
        <p:grpSp>
          <p:nvGrpSpPr>
            <p:cNvPr id="3" name="Group 2">
              <a:extLst>
                <a:ext uri="{FF2B5EF4-FFF2-40B4-BE49-F238E27FC236}">
                  <a16:creationId xmlns:a16="http://schemas.microsoft.com/office/drawing/2014/main" id="{2C69AEB3-9A9A-4265-839C-B3CEEB9CF2DD}"/>
                </a:ext>
              </a:extLst>
            </p:cNvPr>
            <p:cNvGrpSpPr/>
            <p:nvPr/>
          </p:nvGrpSpPr>
          <p:grpSpPr>
            <a:xfrm rot="16200000">
              <a:off x="4432301" y="-1523964"/>
              <a:ext cx="3327398" cy="9905928"/>
              <a:chOff x="5185935" y="719666"/>
              <a:chExt cx="1820128" cy="5418666"/>
            </a:xfrm>
          </p:grpSpPr>
          <p:sp>
            <p:nvSpPr>
              <p:cNvPr id="4" name="Arrow: Circular 3">
                <a:extLst>
                  <a:ext uri="{FF2B5EF4-FFF2-40B4-BE49-F238E27FC236}">
                    <a16:creationId xmlns:a16="http://schemas.microsoft.com/office/drawing/2014/main" id="{60BA0341-26EB-4383-BD28-4DE6D6BCFB14}"/>
                  </a:ext>
                </a:extLst>
              </p:cNvPr>
              <p:cNvSpPr/>
              <p:nvPr/>
            </p:nvSpPr>
            <p:spPr>
              <a:xfrm>
                <a:off x="5581650" y="719666"/>
                <a:ext cx="1424413" cy="1424567"/>
              </a:xfrm>
              <a:prstGeom prst="circularArrow">
                <a:avLst>
                  <a:gd name="adj1" fmla="val 10980"/>
                  <a:gd name="adj2" fmla="val 1142322"/>
                  <a:gd name="adj3" fmla="val 4500000"/>
                  <a:gd name="adj4" fmla="val 10800000"/>
                  <a:gd name="adj5" fmla="val 12500"/>
                </a:avLst>
              </a:prstGeom>
              <a:solidFill>
                <a:schemeClr val="tx1">
                  <a:lumMod val="95000"/>
                  <a:lumOff val="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Freeform: Shape 4">
                <a:extLst>
                  <a:ext uri="{FF2B5EF4-FFF2-40B4-BE49-F238E27FC236}">
                    <a16:creationId xmlns:a16="http://schemas.microsoft.com/office/drawing/2014/main" id="{DE78093B-1372-42EC-89C3-0A3CEF6D7651}"/>
                  </a:ext>
                </a:extLst>
              </p:cNvPr>
              <p:cNvSpPr/>
              <p:nvPr/>
            </p:nvSpPr>
            <p:spPr>
              <a:xfrm>
                <a:off x="5896138" y="1235523"/>
                <a:ext cx="794903" cy="397188"/>
              </a:xfrm>
              <a:custGeom>
                <a:avLst/>
                <a:gdLst>
                  <a:gd name="connsiteX0" fmla="*/ 0 w 794903"/>
                  <a:gd name="connsiteY0" fmla="*/ 0 h 397188"/>
                  <a:gd name="connsiteX1" fmla="*/ 794903 w 794903"/>
                  <a:gd name="connsiteY1" fmla="*/ 0 h 397188"/>
                  <a:gd name="connsiteX2" fmla="*/ 794903 w 794903"/>
                  <a:gd name="connsiteY2" fmla="*/ 397188 h 397188"/>
                  <a:gd name="connsiteX3" fmla="*/ 0 w 794903"/>
                  <a:gd name="connsiteY3" fmla="*/ 397188 h 397188"/>
                  <a:gd name="connsiteX4" fmla="*/ 0 w 794903"/>
                  <a:gd name="connsiteY4" fmla="*/ 0 h 39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903" h="397188">
                    <a:moveTo>
                      <a:pt x="0" y="0"/>
                    </a:moveTo>
                    <a:lnTo>
                      <a:pt x="794903" y="0"/>
                    </a:lnTo>
                    <a:lnTo>
                      <a:pt x="794903" y="397188"/>
                    </a:lnTo>
                    <a:lnTo>
                      <a:pt x="0" y="3971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endParaRPr lang="en-US" sz="2600" kern="1200"/>
              </a:p>
            </p:txBody>
          </p:sp>
          <p:sp>
            <p:nvSpPr>
              <p:cNvPr id="6" name="Shape 5">
                <a:extLst>
                  <a:ext uri="{FF2B5EF4-FFF2-40B4-BE49-F238E27FC236}">
                    <a16:creationId xmlns:a16="http://schemas.microsoft.com/office/drawing/2014/main" id="{78C879E8-28E7-4C21-9670-C47F3F4645C2}"/>
                  </a:ext>
                </a:extLst>
              </p:cNvPr>
              <p:cNvSpPr/>
              <p:nvPr/>
            </p:nvSpPr>
            <p:spPr>
              <a:xfrm>
                <a:off x="5185935" y="1538426"/>
                <a:ext cx="1424413" cy="1424567"/>
              </a:xfrm>
              <a:prstGeom prst="leftCircularArrow">
                <a:avLst>
                  <a:gd name="adj1" fmla="val 10980"/>
                  <a:gd name="adj2" fmla="val 1142322"/>
                  <a:gd name="adj3" fmla="val 6300000"/>
                  <a:gd name="adj4" fmla="val 18900000"/>
                  <a:gd name="adj5" fmla="val 12500"/>
                </a:avLst>
              </a:prstGeom>
              <a:solidFill>
                <a:schemeClr val="tx1">
                  <a:lumMod val="75000"/>
                  <a:lumOff val="2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57691801-02FF-414A-AA7C-6128421597EC}"/>
                  </a:ext>
                </a:extLst>
              </p:cNvPr>
              <p:cNvSpPr/>
              <p:nvPr/>
            </p:nvSpPr>
            <p:spPr>
              <a:xfrm>
                <a:off x="5498820" y="2055909"/>
                <a:ext cx="794903" cy="397188"/>
              </a:xfrm>
              <a:custGeom>
                <a:avLst/>
                <a:gdLst>
                  <a:gd name="connsiteX0" fmla="*/ 0 w 794903"/>
                  <a:gd name="connsiteY0" fmla="*/ 0 h 397188"/>
                  <a:gd name="connsiteX1" fmla="*/ 794903 w 794903"/>
                  <a:gd name="connsiteY1" fmla="*/ 0 h 397188"/>
                  <a:gd name="connsiteX2" fmla="*/ 794903 w 794903"/>
                  <a:gd name="connsiteY2" fmla="*/ 397188 h 397188"/>
                  <a:gd name="connsiteX3" fmla="*/ 0 w 794903"/>
                  <a:gd name="connsiteY3" fmla="*/ 397188 h 397188"/>
                  <a:gd name="connsiteX4" fmla="*/ 0 w 794903"/>
                  <a:gd name="connsiteY4" fmla="*/ 0 h 39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903" h="397188">
                    <a:moveTo>
                      <a:pt x="0" y="0"/>
                    </a:moveTo>
                    <a:lnTo>
                      <a:pt x="794903" y="0"/>
                    </a:lnTo>
                    <a:lnTo>
                      <a:pt x="794903" y="397188"/>
                    </a:lnTo>
                    <a:lnTo>
                      <a:pt x="0" y="3971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endParaRPr lang="en-US" sz="2600" kern="1200"/>
              </a:p>
            </p:txBody>
          </p:sp>
          <p:sp>
            <p:nvSpPr>
              <p:cNvPr id="8" name="Arrow: Circular 7">
                <a:extLst>
                  <a:ext uri="{FF2B5EF4-FFF2-40B4-BE49-F238E27FC236}">
                    <a16:creationId xmlns:a16="http://schemas.microsoft.com/office/drawing/2014/main" id="{1E47A33B-AAC0-4CF9-9B8A-9034D7DDEA40}"/>
                  </a:ext>
                </a:extLst>
              </p:cNvPr>
              <p:cNvSpPr/>
              <p:nvPr/>
            </p:nvSpPr>
            <p:spPr>
              <a:xfrm>
                <a:off x="5581650" y="2359896"/>
                <a:ext cx="1424413" cy="1424567"/>
              </a:xfrm>
              <a:prstGeom prst="circularArrow">
                <a:avLst>
                  <a:gd name="adj1" fmla="val 10980"/>
                  <a:gd name="adj2" fmla="val 1142322"/>
                  <a:gd name="adj3" fmla="val 4500000"/>
                  <a:gd name="adj4" fmla="val 13500000"/>
                  <a:gd name="adj5" fmla="val 12500"/>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F5132D0A-FCE8-4A13-A7A6-C5D79697F3DB}"/>
                  </a:ext>
                </a:extLst>
              </p:cNvPr>
              <p:cNvSpPr/>
              <p:nvPr/>
            </p:nvSpPr>
            <p:spPr>
              <a:xfrm>
                <a:off x="5896138" y="2875753"/>
                <a:ext cx="794903" cy="397188"/>
              </a:xfrm>
              <a:custGeom>
                <a:avLst/>
                <a:gdLst>
                  <a:gd name="connsiteX0" fmla="*/ 0 w 794903"/>
                  <a:gd name="connsiteY0" fmla="*/ 0 h 397188"/>
                  <a:gd name="connsiteX1" fmla="*/ 794903 w 794903"/>
                  <a:gd name="connsiteY1" fmla="*/ 0 h 397188"/>
                  <a:gd name="connsiteX2" fmla="*/ 794903 w 794903"/>
                  <a:gd name="connsiteY2" fmla="*/ 397188 h 397188"/>
                  <a:gd name="connsiteX3" fmla="*/ 0 w 794903"/>
                  <a:gd name="connsiteY3" fmla="*/ 397188 h 397188"/>
                  <a:gd name="connsiteX4" fmla="*/ 0 w 794903"/>
                  <a:gd name="connsiteY4" fmla="*/ 0 h 39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903" h="397188">
                    <a:moveTo>
                      <a:pt x="0" y="0"/>
                    </a:moveTo>
                    <a:lnTo>
                      <a:pt x="794903" y="0"/>
                    </a:lnTo>
                    <a:lnTo>
                      <a:pt x="794903" y="397188"/>
                    </a:lnTo>
                    <a:lnTo>
                      <a:pt x="0" y="3971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endParaRPr lang="en-US" sz="2600" kern="1200" dirty="0"/>
              </a:p>
            </p:txBody>
          </p:sp>
          <p:sp>
            <p:nvSpPr>
              <p:cNvPr id="10" name="Shape 9">
                <a:extLst>
                  <a:ext uri="{FF2B5EF4-FFF2-40B4-BE49-F238E27FC236}">
                    <a16:creationId xmlns:a16="http://schemas.microsoft.com/office/drawing/2014/main" id="{6D00D3EC-3A29-433F-A1F4-DCD1135054DB}"/>
                  </a:ext>
                </a:extLst>
              </p:cNvPr>
              <p:cNvSpPr/>
              <p:nvPr/>
            </p:nvSpPr>
            <p:spPr>
              <a:xfrm>
                <a:off x="5185935" y="3180282"/>
                <a:ext cx="1424413" cy="1424567"/>
              </a:xfrm>
              <a:prstGeom prst="leftCircularArrow">
                <a:avLst>
                  <a:gd name="adj1" fmla="val 10980"/>
                  <a:gd name="adj2" fmla="val 1142322"/>
                  <a:gd name="adj3" fmla="val 6300000"/>
                  <a:gd name="adj4" fmla="val 18900000"/>
                  <a:gd name="adj5" fmla="val 12500"/>
                </a:avLst>
              </a:prstGeom>
              <a:solidFill>
                <a:schemeClr val="tx1">
                  <a:lumMod val="50000"/>
                  <a:lumOff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55867F5D-11D6-4F59-8FA6-55D2102B6A06}"/>
                  </a:ext>
                </a:extLst>
              </p:cNvPr>
              <p:cNvSpPr/>
              <p:nvPr/>
            </p:nvSpPr>
            <p:spPr>
              <a:xfrm>
                <a:off x="5498820" y="3696139"/>
                <a:ext cx="794903" cy="397188"/>
              </a:xfrm>
              <a:custGeom>
                <a:avLst/>
                <a:gdLst>
                  <a:gd name="connsiteX0" fmla="*/ 0 w 794903"/>
                  <a:gd name="connsiteY0" fmla="*/ 0 h 397188"/>
                  <a:gd name="connsiteX1" fmla="*/ 794903 w 794903"/>
                  <a:gd name="connsiteY1" fmla="*/ 0 h 397188"/>
                  <a:gd name="connsiteX2" fmla="*/ 794903 w 794903"/>
                  <a:gd name="connsiteY2" fmla="*/ 397188 h 397188"/>
                  <a:gd name="connsiteX3" fmla="*/ 0 w 794903"/>
                  <a:gd name="connsiteY3" fmla="*/ 397188 h 397188"/>
                  <a:gd name="connsiteX4" fmla="*/ 0 w 794903"/>
                  <a:gd name="connsiteY4" fmla="*/ 0 h 39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903" h="397188">
                    <a:moveTo>
                      <a:pt x="0" y="0"/>
                    </a:moveTo>
                    <a:lnTo>
                      <a:pt x="794903" y="0"/>
                    </a:lnTo>
                    <a:lnTo>
                      <a:pt x="794903" y="397188"/>
                    </a:lnTo>
                    <a:lnTo>
                      <a:pt x="0" y="3971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endParaRPr lang="en-US" sz="2700" kern="1200" dirty="0"/>
              </a:p>
            </p:txBody>
          </p:sp>
          <p:sp>
            <p:nvSpPr>
              <p:cNvPr id="12" name="Arrow: Circular 11">
                <a:extLst>
                  <a:ext uri="{FF2B5EF4-FFF2-40B4-BE49-F238E27FC236}">
                    <a16:creationId xmlns:a16="http://schemas.microsoft.com/office/drawing/2014/main" id="{A6AD3A8E-EA10-4A6B-9FF1-136FDE76EF4D}"/>
                  </a:ext>
                </a:extLst>
              </p:cNvPr>
              <p:cNvSpPr/>
              <p:nvPr/>
            </p:nvSpPr>
            <p:spPr>
              <a:xfrm>
                <a:off x="5581650" y="3999585"/>
                <a:ext cx="1424413" cy="1424567"/>
              </a:xfrm>
              <a:prstGeom prst="circularArrow">
                <a:avLst>
                  <a:gd name="adj1" fmla="val 10980"/>
                  <a:gd name="adj2" fmla="val 1142322"/>
                  <a:gd name="adj3" fmla="val 4500000"/>
                  <a:gd name="adj4" fmla="val 13500000"/>
                  <a:gd name="adj5" fmla="val 12500"/>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FD07E7D3-9FCD-475D-808D-405AC0BE8AE3}"/>
                  </a:ext>
                </a:extLst>
              </p:cNvPr>
              <p:cNvSpPr/>
              <p:nvPr/>
            </p:nvSpPr>
            <p:spPr>
              <a:xfrm>
                <a:off x="5896138" y="4515442"/>
                <a:ext cx="794903" cy="397188"/>
              </a:xfrm>
              <a:custGeom>
                <a:avLst/>
                <a:gdLst>
                  <a:gd name="connsiteX0" fmla="*/ 0 w 794903"/>
                  <a:gd name="connsiteY0" fmla="*/ 0 h 397188"/>
                  <a:gd name="connsiteX1" fmla="*/ 794903 w 794903"/>
                  <a:gd name="connsiteY1" fmla="*/ 0 h 397188"/>
                  <a:gd name="connsiteX2" fmla="*/ 794903 w 794903"/>
                  <a:gd name="connsiteY2" fmla="*/ 397188 h 397188"/>
                  <a:gd name="connsiteX3" fmla="*/ 0 w 794903"/>
                  <a:gd name="connsiteY3" fmla="*/ 397188 h 397188"/>
                  <a:gd name="connsiteX4" fmla="*/ 0 w 794903"/>
                  <a:gd name="connsiteY4" fmla="*/ 0 h 39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903" h="397188">
                    <a:moveTo>
                      <a:pt x="0" y="0"/>
                    </a:moveTo>
                    <a:lnTo>
                      <a:pt x="794903" y="0"/>
                    </a:lnTo>
                    <a:lnTo>
                      <a:pt x="794903" y="397188"/>
                    </a:lnTo>
                    <a:lnTo>
                      <a:pt x="0" y="3971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endParaRPr lang="en-US" sz="2700" kern="1200" dirty="0"/>
              </a:p>
            </p:txBody>
          </p:sp>
          <p:sp>
            <p:nvSpPr>
              <p:cNvPr id="14" name="Block Arc 13">
                <a:extLst>
                  <a:ext uri="{FF2B5EF4-FFF2-40B4-BE49-F238E27FC236}">
                    <a16:creationId xmlns:a16="http://schemas.microsoft.com/office/drawing/2014/main" id="{70A3D8EB-B83F-40C0-9D2A-E13845A8FB7B}"/>
                  </a:ext>
                </a:extLst>
              </p:cNvPr>
              <p:cNvSpPr/>
              <p:nvPr/>
            </p:nvSpPr>
            <p:spPr>
              <a:xfrm>
                <a:off x="5287469" y="4913714"/>
                <a:ext cx="1223750" cy="1224618"/>
              </a:xfrm>
              <a:prstGeom prst="blockArc">
                <a:avLst>
                  <a:gd name="adj1" fmla="val 0"/>
                  <a:gd name="adj2" fmla="val 18900000"/>
                  <a:gd name="adj3" fmla="val 12740"/>
                </a:avLst>
              </a:pr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9E53D255-F820-4D7C-90E5-C4709B3E3233}"/>
                  </a:ext>
                </a:extLst>
              </p:cNvPr>
              <p:cNvSpPr/>
              <p:nvPr/>
            </p:nvSpPr>
            <p:spPr>
              <a:xfrm>
                <a:off x="5498820" y="5335828"/>
                <a:ext cx="794903" cy="397188"/>
              </a:xfrm>
              <a:custGeom>
                <a:avLst/>
                <a:gdLst>
                  <a:gd name="connsiteX0" fmla="*/ 0 w 794903"/>
                  <a:gd name="connsiteY0" fmla="*/ 0 h 397188"/>
                  <a:gd name="connsiteX1" fmla="*/ 794903 w 794903"/>
                  <a:gd name="connsiteY1" fmla="*/ 0 h 397188"/>
                  <a:gd name="connsiteX2" fmla="*/ 794903 w 794903"/>
                  <a:gd name="connsiteY2" fmla="*/ 397188 h 397188"/>
                  <a:gd name="connsiteX3" fmla="*/ 0 w 794903"/>
                  <a:gd name="connsiteY3" fmla="*/ 397188 h 397188"/>
                  <a:gd name="connsiteX4" fmla="*/ 0 w 794903"/>
                  <a:gd name="connsiteY4" fmla="*/ 0 h 39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903" h="397188">
                    <a:moveTo>
                      <a:pt x="0" y="0"/>
                    </a:moveTo>
                    <a:lnTo>
                      <a:pt x="794903" y="0"/>
                    </a:lnTo>
                    <a:lnTo>
                      <a:pt x="794903" y="397188"/>
                    </a:lnTo>
                    <a:lnTo>
                      <a:pt x="0" y="3971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endParaRPr lang="en-US" sz="2700" kern="1200" dirty="0"/>
              </a:p>
            </p:txBody>
          </p:sp>
        </p:grpSp>
        <p:pic>
          <p:nvPicPr>
            <p:cNvPr id="17" name="Picture 16">
              <a:extLst>
                <a:ext uri="{FF2B5EF4-FFF2-40B4-BE49-F238E27FC236}">
                  <a16:creationId xmlns:a16="http://schemas.microsoft.com/office/drawing/2014/main" id="{61789F7D-212B-4961-970F-3D9DD32A68BF}"/>
                </a:ext>
              </a:extLst>
            </p:cNvPr>
            <p:cNvPicPr>
              <a:picLocks noChangeAspect="1"/>
            </p:cNvPicPr>
            <p:nvPr/>
          </p:nvPicPr>
          <p:blipFill rotWithShape="1">
            <a:blip r:embed="rId3">
              <a:extLst>
                <a:ext uri="{28A0092B-C50C-407E-A947-70E740481C1C}">
                  <a14:useLocalDpi xmlns:a14="http://schemas.microsoft.com/office/drawing/2010/main" val="0"/>
                </a:ext>
              </a:extLst>
            </a:blip>
            <a:srcRect l="1284" t="5714" r="1284" b="4199"/>
            <a:stretch/>
          </p:blipFill>
          <p:spPr>
            <a:xfrm>
              <a:off x="1791642" y="2760127"/>
              <a:ext cx="1044317" cy="543140"/>
            </a:xfrm>
            <a:prstGeom prst="rect">
              <a:avLst/>
            </a:prstGeom>
          </p:spPr>
        </p:pic>
        <p:pic>
          <p:nvPicPr>
            <p:cNvPr id="19" name="Picture 18">
              <a:extLst>
                <a:ext uri="{FF2B5EF4-FFF2-40B4-BE49-F238E27FC236}">
                  <a16:creationId xmlns:a16="http://schemas.microsoft.com/office/drawing/2014/main" id="{9FE1B14B-F821-435C-A131-EF6A71FFCAF1}"/>
                </a:ext>
              </a:extLst>
            </p:cNvPr>
            <p:cNvPicPr>
              <a:picLocks noChangeAspect="1"/>
            </p:cNvPicPr>
            <p:nvPr/>
          </p:nvPicPr>
          <p:blipFill rotWithShape="1">
            <a:blip r:embed="rId4">
              <a:extLst>
                <a:ext uri="{28A0092B-C50C-407E-A947-70E740481C1C}">
                  <a14:useLocalDpi xmlns:a14="http://schemas.microsoft.com/office/drawing/2010/main" val="0"/>
                </a:ext>
              </a:extLst>
            </a:blip>
            <a:srcRect l="23784" r="24865"/>
            <a:stretch/>
          </p:blipFill>
          <p:spPr>
            <a:xfrm>
              <a:off x="8054946" y="2621476"/>
              <a:ext cx="738887" cy="809373"/>
            </a:xfrm>
            <a:prstGeom prst="rect">
              <a:avLst/>
            </a:prstGeom>
          </p:spPr>
        </p:pic>
        <p:pic>
          <p:nvPicPr>
            <p:cNvPr id="21" name="Picture 20">
              <a:extLst>
                <a:ext uri="{FF2B5EF4-FFF2-40B4-BE49-F238E27FC236}">
                  <a16:creationId xmlns:a16="http://schemas.microsoft.com/office/drawing/2014/main" id="{C3AE9235-FDB0-425A-BCE1-491E1D100AC7}"/>
                </a:ext>
              </a:extLst>
            </p:cNvPr>
            <p:cNvPicPr>
              <a:picLocks noChangeAspect="1"/>
            </p:cNvPicPr>
            <p:nvPr/>
          </p:nvPicPr>
          <p:blipFill rotWithShape="1">
            <a:blip r:embed="rId5">
              <a:extLst>
                <a:ext uri="{28A0092B-C50C-407E-A947-70E740481C1C}">
                  <a14:useLocalDpi xmlns:a14="http://schemas.microsoft.com/office/drawing/2010/main" val="0"/>
                </a:ext>
              </a:extLst>
            </a:blip>
            <a:srcRect l="21060" r="21067"/>
            <a:stretch/>
          </p:blipFill>
          <p:spPr>
            <a:xfrm>
              <a:off x="6545321" y="3504760"/>
              <a:ext cx="739745" cy="719004"/>
            </a:xfrm>
            <a:prstGeom prst="rect">
              <a:avLst/>
            </a:prstGeom>
          </p:spPr>
        </p:pic>
        <p:pic>
          <p:nvPicPr>
            <p:cNvPr id="23" name="Picture 22">
              <a:extLst>
                <a:ext uri="{FF2B5EF4-FFF2-40B4-BE49-F238E27FC236}">
                  <a16:creationId xmlns:a16="http://schemas.microsoft.com/office/drawing/2014/main" id="{45B36F7E-D096-4A3F-B45E-9DA7AD125C62}"/>
                </a:ext>
              </a:extLst>
            </p:cNvPr>
            <p:cNvPicPr>
              <a:picLocks noChangeAspect="1"/>
            </p:cNvPicPr>
            <p:nvPr/>
          </p:nvPicPr>
          <p:blipFill rotWithShape="1">
            <a:blip r:embed="rId6">
              <a:extLst>
                <a:ext uri="{28A0092B-C50C-407E-A947-70E740481C1C}">
                  <a14:useLocalDpi xmlns:a14="http://schemas.microsoft.com/office/drawing/2010/main" val="0"/>
                </a:ext>
              </a:extLst>
            </a:blip>
            <a:srcRect l="29235" r="29583"/>
            <a:stretch/>
          </p:blipFill>
          <p:spPr>
            <a:xfrm>
              <a:off x="9640977" y="3448474"/>
              <a:ext cx="577236" cy="788445"/>
            </a:xfrm>
            <a:prstGeom prst="rect">
              <a:avLst/>
            </a:prstGeom>
          </p:spPr>
        </p:pic>
        <p:pic>
          <p:nvPicPr>
            <p:cNvPr id="25" name="Picture 24">
              <a:extLst>
                <a:ext uri="{FF2B5EF4-FFF2-40B4-BE49-F238E27FC236}">
                  <a16:creationId xmlns:a16="http://schemas.microsoft.com/office/drawing/2014/main" id="{D32D9F25-F160-48E6-94F7-636EDE6A29EF}"/>
                </a:ext>
              </a:extLst>
            </p:cNvPr>
            <p:cNvPicPr>
              <a:picLocks noChangeAspect="1"/>
            </p:cNvPicPr>
            <p:nvPr/>
          </p:nvPicPr>
          <p:blipFill rotWithShape="1">
            <a:blip r:embed="rId7">
              <a:extLst>
                <a:ext uri="{28A0092B-C50C-407E-A947-70E740481C1C}">
                  <a14:useLocalDpi xmlns:a14="http://schemas.microsoft.com/office/drawing/2010/main" val="0"/>
                </a:ext>
              </a:extLst>
            </a:blip>
            <a:srcRect l="21061" r="21059"/>
            <a:stretch/>
          </p:blipFill>
          <p:spPr>
            <a:xfrm>
              <a:off x="3529123" y="3517915"/>
              <a:ext cx="739745" cy="718917"/>
            </a:xfrm>
            <a:prstGeom prst="rect">
              <a:avLst/>
            </a:prstGeom>
          </p:spPr>
        </p:pic>
        <p:sp>
          <p:nvSpPr>
            <p:cNvPr id="27" name="TextBox 26">
              <a:extLst>
                <a:ext uri="{FF2B5EF4-FFF2-40B4-BE49-F238E27FC236}">
                  <a16:creationId xmlns:a16="http://schemas.microsoft.com/office/drawing/2014/main" id="{DAF039B3-AF00-4744-9885-5DD4DBD9F17D}"/>
                </a:ext>
              </a:extLst>
            </p:cNvPr>
            <p:cNvSpPr txBox="1"/>
            <p:nvPr/>
          </p:nvSpPr>
          <p:spPr>
            <a:xfrm>
              <a:off x="713801" y="623635"/>
              <a:ext cx="3462738" cy="1200329"/>
            </a:xfrm>
            <a:prstGeom prst="rect">
              <a:avLst/>
            </a:prstGeom>
            <a:noFill/>
          </p:spPr>
          <p:txBody>
            <a:bodyPr wrap="square" rtlCol="0">
              <a:spAutoFit/>
            </a:bodyPr>
            <a:lstStyle/>
            <a:p>
              <a:pPr algn="ctr"/>
              <a:r>
                <a:rPr lang="en-US" dirty="0" err="1"/>
                <a:t>Gasum</a:t>
              </a:r>
              <a:r>
                <a:rPr lang="en-US" dirty="0"/>
                <a:t> processes by-products and biowaste from the food industry in the area and outside of it at its biogas plant.</a:t>
              </a:r>
            </a:p>
          </p:txBody>
        </p:sp>
        <p:sp>
          <p:nvSpPr>
            <p:cNvPr id="29" name="TextBox 28">
              <a:extLst>
                <a:ext uri="{FF2B5EF4-FFF2-40B4-BE49-F238E27FC236}">
                  <a16:creationId xmlns:a16="http://schemas.microsoft.com/office/drawing/2014/main" id="{20DF2360-9B52-4B88-8D1E-175069AAF802}"/>
                </a:ext>
              </a:extLst>
            </p:cNvPr>
            <p:cNvSpPr txBox="1"/>
            <p:nvPr/>
          </p:nvSpPr>
          <p:spPr>
            <a:xfrm>
              <a:off x="2563083" y="5119668"/>
              <a:ext cx="2757744" cy="1200329"/>
            </a:xfrm>
            <a:prstGeom prst="rect">
              <a:avLst/>
            </a:prstGeom>
            <a:noFill/>
          </p:spPr>
          <p:txBody>
            <a:bodyPr wrap="square" rtlCol="0">
              <a:spAutoFit/>
            </a:bodyPr>
            <a:lstStyle/>
            <a:p>
              <a:pPr algn="ctr"/>
              <a:r>
                <a:rPr lang="en-US" dirty="0"/>
                <a:t>The waste that cannot be used to produce biogas is utilized as an organic fertilizer on the fields.</a:t>
              </a:r>
            </a:p>
          </p:txBody>
        </p:sp>
        <p:sp>
          <p:nvSpPr>
            <p:cNvPr id="31" name="TextBox 30">
              <a:extLst>
                <a:ext uri="{FF2B5EF4-FFF2-40B4-BE49-F238E27FC236}">
                  <a16:creationId xmlns:a16="http://schemas.microsoft.com/office/drawing/2014/main" id="{CE3063FD-BCD8-4300-97AD-B4C6492978F4}"/>
                </a:ext>
              </a:extLst>
            </p:cNvPr>
            <p:cNvSpPr txBox="1"/>
            <p:nvPr/>
          </p:nvSpPr>
          <p:spPr>
            <a:xfrm>
              <a:off x="4075492" y="762135"/>
              <a:ext cx="2810584" cy="923330"/>
            </a:xfrm>
            <a:prstGeom prst="rect">
              <a:avLst/>
            </a:prstGeom>
            <a:noFill/>
          </p:spPr>
          <p:txBody>
            <a:bodyPr wrap="square" rtlCol="0">
              <a:spAutoFit/>
            </a:bodyPr>
            <a:lstStyle/>
            <a:p>
              <a:pPr algn="ctr"/>
              <a:r>
                <a:rPr lang="en-US" dirty="0"/>
                <a:t>The biogas produced at the plant is delivered to the </a:t>
              </a:r>
              <a:r>
                <a:rPr lang="en-US" dirty="0" err="1"/>
                <a:t>Vatajankoski</a:t>
              </a:r>
              <a:r>
                <a:rPr lang="en-US" dirty="0"/>
                <a:t> power plant.</a:t>
              </a:r>
            </a:p>
          </p:txBody>
        </p:sp>
        <p:sp>
          <p:nvSpPr>
            <p:cNvPr id="33" name="TextBox 32">
              <a:extLst>
                <a:ext uri="{FF2B5EF4-FFF2-40B4-BE49-F238E27FC236}">
                  <a16:creationId xmlns:a16="http://schemas.microsoft.com/office/drawing/2014/main" id="{BB3AA14E-268E-4D2F-82B7-0B88D5484A28}"/>
                </a:ext>
              </a:extLst>
            </p:cNvPr>
            <p:cNvSpPr txBox="1"/>
            <p:nvPr/>
          </p:nvSpPr>
          <p:spPr>
            <a:xfrm>
              <a:off x="5414445" y="5119668"/>
              <a:ext cx="3001496" cy="1200329"/>
            </a:xfrm>
            <a:prstGeom prst="rect">
              <a:avLst/>
            </a:prstGeom>
            <a:noFill/>
          </p:spPr>
          <p:txBody>
            <a:bodyPr wrap="square" rtlCol="0">
              <a:spAutoFit/>
            </a:bodyPr>
            <a:lstStyle/>
            <a:p>
              <a:pPr algn="ctr"/>
              <a:r>
                <a:rPr lang="en-US" dirty="0"/>
                <a:t>The power plant generates electricity, heat and steam from the gas to meet the needs of companies in the area.</a:t>
              </a:r>
            </a:p>
          </p:txBody>
        </p:sp>
        <p:sp>
          <p:nvSpPr>
            <p:cNvPr id="35" name="TextBox 34">
              <a:extLst>
                <a:ext uri="{FF2B5EF4-FFF2-40B4-BE49-F238E27FC236}">
                  <a16:creationId xmlns:a16="http://schemas.microsoft.com/office/drawing/2014/main" id="{FF4C81A7-D933-4196-B2F5-7E0E0FB567D8}"/>
                </a:ext>
              </a:extLst>
            </p:cNvPr>
            <p:cNvSpPr txBox="1"/>
            <p:nvPr/>
          </p:nvSpPr>
          <p:spPr>
            <a:xfrm>
              <a:off x="6981709" y="762135"/>
              <a:ext cx="2919039" cy="923330"/>
            </a:xfrm>
            <a:prstGeom prst="rect">
              <a:avLst/>
            </a:prstGeom>
            <a:noFill/>
          </p:spPr>
          <p:txBody>
            <a:bodyPr wrap="square" rtlCol="0">
              <a:spAutoFit/>
            </a:bodyPr>
            <a:lstStyle/>
            <a:p>
              <a:pPr algn="ctr"/>
              <a:r>
                <a:rPr lang="en-US" dirty="0"/>
                <a:t>The companies also utilize the condensation heat generated in </a:t>
              </a:r>
              <a:r>
                <a:rPr lang="en-US" dirty="0" err="1"/>
                <a:t>Honkajoki's</a:t>
              </a:r>
              <a:r>
                <a:rPr lang="en-US" dirty="0"/>
                <a:t> processes.</a:t>
              </a:r>
            </a:p>
          </p:txBody>
        </p:sp>
        <p:pic>
          <p:nvPicPr>
            <p:cNvPr id="37" name="Picture 36">
              <a:extLst>
                <a:ext uri="{FF2B5EF4-FFF2-40B4-BE49-F238E27FC236}">
                  <a16:creationId xmlns:a16="http://schemas.microsoft.com/office/drawing/2014/main" id="{F29DA467-1287-40BE-817D-299D2B247BC0}"/>
                </a:ext>
              </a:extLst>
            </p:cNvPr>
            <p:cNvPicPr>
              <a:picLocks noChangeAspect="1"/>
            </p:cNvPicPr>
            <p:nvPr/>
          </p:nvPicPr>
          <p:blipFill rotWithShape="1">
            <a:blip r:embed="rId8">
              <a:extLst>
                <a:ext uri="{28A0092B-C50C-407E-A947-70E740481C1C}">
                  <a14:useLocalDpi xmlns:a14="http://schemas.microsoft.com/office/drawing/2010/main" val="0"/>
                </a:ext>
              </a:extLst>
            </a:blip>
            <a:srcRect l="11458" r="11250"/>
            <a:stretch/>
          </p:blipFill>
          <p:spPr>
            <a:xfrm>
              <a:off x="4995384" y="2760127"/>
              <a:ext cx="731103" cy="532070"/>
            </a:xfrm>
            <a:prstGeom prst="rect">
              <a:avLst/>
            </a:prstGeom>
          </p:spPr>
        </p:pic>
        <p:sp>
          <p:nvSpPr>
            <p:cNvPr id="39" name="TextBox 38">
              <a:extLst>
                <a:ext uri="{FF2B5EF4-FFF2-40B4-BE49-F238E27FC236}">
                  <a16:creationId xmlns:a16="http://schemas.microsoft.com/office/drawing/2014/main" id="{98893378-D95B-4024-964A-91F44B61809B}"/>
                </a:ext>
              </a:extLst>
            </p:cNvPr>
            <p:cNvSpPr txBox="1"/>
            <p:nvPr/>
          </p:nvSpPr>
          <p:spPr>
            <a:xfrm>
              <a:off x="8566077" y="5258167"/>
              <a:ext cx="2757744" cy="923330"/>
            </a:xfrm>
            <a:prstGeom prst="rect">
              <a:avLst/>
            </a:prstGeom>
            <a:noFill/>
          </p:spPr>
          <p:txBody>
            <a:bodyPr wrap="square" rtlCol="0">
              <a:spAutoFit/>
            </a:bodyPr>
            <a:lstStyle/>
            <a:p>
              <a:pPr algn="ctr"/>
              <a:r>
                <a:rPr lang="en-US" dirty="0"/>
                <a:t>In addition, the wind farm generates electricity for the companies.</a:t>
              </a:r>
            </a:p>
          </p:txBody>
        </p:sp>
      </p:grpSp>
    </p:spTree>
    <p:extLst>
      <p:ext uri="{BB962C8B-B14F-4D97-AF65-F5344CB8AC3E}">
        <p14:creationId xmlns:p14="http://schemas.microsoft.com/office/powerpoint/2010/main" val="347965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2ADB5EF-BF12-4F42-A4FD-85D98210DDC9}"/>
              </a:ext>
            </a:extLst>
          </p:cNvPr>
          <p:cNvSpPr/>
          <p:nvPr/>
        </p:nvSpPr>
        <p:spPr>
          <a:xfrm>
            <a:off x="9041932" y="2250981"/>
            <a:ext cx="2786420" cy="33488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Rectangle 12">
            <a:extLst>
              <a:ext uri="{FF2B5EF4-FFF2-40B4-BE49-F238E27FC236}">
                <a16:creationId xmlns:a16="http://schemas.microsoft.com/office/drawing/2014/main" id="{7BCEDE59-E57A-4B70-9EE1-C0B01A8A61E5}"/>
              </a:ext>
            </a:extLst>
          </p:cNvPr>
          <p:cNvSpPr/>
          <p:nvPr/>
        </p:nvSpPr>
        <p:spPr>
          <a:xfrm>
            <a:off x="6158952" y="2250980"/>
            <a:ext cx="2786421" cy="33488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7" name="Rectangle 16">
            <a:extLst>
              <a:ext uri="{FF2B5EF4-FFF2-40B4-BE49-F238E27FC236}">
                <a16:creationId xmlns:a16="http://schemas.microsoft.com/office/drawing/2014/main" id="{AAD22012-4818-4483-9785-3D1A6A7C3D4E}"/>
              </a:ext>
            </a:extLst>
          </p:cNvPr>
          <p:cNvSpPr/>
          <p:nvPr/>
        </p:nvSpPr>
        <p:spPr>
          <a:xfrm>
            <a:off x="3273481" y="2250982"/>
            <a:ext cx="2786421" cy="33488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2" name="Rectangle 21">
            <a:extLst>
              <a:ext uri="{FF2B5EF4-FFF2-40B4-BE49-F238E27FC236}">
                <a16:creationId xmlns:a16="http://schemas.microsoft.com/office/drawing/2014/main" id="{76A6A6C9-0C59-46B9-A915-F7A8A65908D0}"/>
              </a:ext>
            </a:extLst>
          </p:cNvPr>
          <p:cNvSpPr/>
          <p:nvPr/>
        </p:nvSpPr>
        <p:spPr>
          <a:xfrm>
            <a:off x="386886" y="2250980"/>
            <a:ext cx="2786421" cy="33488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a:extLst>
              <a:ext uri="{FF2B5EF4-FFF2-40B4-BE49-F238E27FC236}">
                <a16:creationId xmlns:a16="http://schemas.microsoft.com/office/drawing/2014/main" id="{B18E9961-B3DC-4C2D-9E2F-106804BF8D94}"/>
              </a:ext>
            </a:extLst>
          </p:cNvPr>
          <p:cNvSpPr>
            <a:spLocks noGrp="1"/>
          </p:cNvSpPr>
          <p:nvPr>
            <p:ph type="title"/>
          </p:nvPr>
        </p:nvSpPr>
        <p:spPr/>
        <p:txBody>
          <a:bodyPr>
            <a:normAutofit/>
          </a:bodyPr>
          <a:lstStyle/>
          <a:p>
            <a:pPr algn="ctr"/>
            <a:r>
              <a:rPr lang="en-US" dirty="0"/>
              <a:t>A Cooperation That Matters</a:t>
            </a:r>
          </a:p>
        </p:txBody>
      </p:sp>
      <p:cxnSp>
        <p:nvCxnSpPr>
          <p:cNvPr id="31" name="Straight Connector 30">
            <a:extLst>
              <a:ext uri="{FF2B5EF4-FFF2-40B4-BE49-F238E27FC236}">
                <a16:creationId xmlns:a16="http://schemas.microsoft.com/office/drawing/2014/main" id="{415D6EF5-3E67-484B-B054-C2D67F8D830B}"/>
              </a:ext>
            </a:extLst>
          </p:cNvPr>
          <p:cNvCxnSpPr>
            <a:cxnSpLocks/>
          </p:cNvCxnSpPr>
          <p:nvPr/>
        </p:nvCxnSpPr>
        <p:spPr>
          <a:xfrm>
            <a:off x="5442526" y="1501768"/>
            <a:ext cx="1301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E2F83E1A-BB0F-4397-801E-1B504C2CE8DE}"/>
              </a:ext>
            </a:extLst>
          </p:cNvPr>
          <p:cNvGrpSpPr/>
          <p:nvPr/>
        </p:nvGrpSpPr>
        <p:grpSpPr>
          <a:xfrm>
            <a:off x="3211811" y="2582083"/>
            <a:ext cx="2904055" cy="2678001"/>
            <a:chOff x="8998877" y="2551126"/>
            <a:chExt cx="2904055" cy="2678001"/>
          </a:xfrm>
        </p:grpSpPr>
        <p:grpSp>
          <p:nvGrpSpPr>
            <p:cNvPr id="14" name="Group 13">
              <a:extLst>
                <a:ext uri="{FF2B5EF4-FFF2-40B4-BE49-F238E27FC236}">
                  <a16:creationId xmlns:a16="http://schemas.microsoft.com/office/drawing/2014/main" id="{FB13C8BF-1625-4C0C-A177-46A6E2EFB541}"/>
                </a:ext>
              </a:extLst>
            </p:cNvPr>
            <p:cNvGrpSpPr/>
            <p:nvPr/>
          </p:nvGrpSpPr>
          <p:grpSpPr>
            <a:xfrm>
              <a:off x="9973684" y="2551126"/>
              <a:ext cx="922916" cy="922914"/>
              <a:chOff x="9973684" y="2689826"/>
              <a:chExt cx="922916" cy="922914"/>
            </a:xfrm>
          </p:grpSpPr>
          <p:pic>
            <p:nvPicPr>
              <p:cNvPr id="29" name="Picture 28">
                <a:extLst>
                  <a:ext uri="{FF2B5EF4-FFF2-40B4-BE49-F238E27FC236}">
                    <a16:creationId xmlns:a16="http://schemas.microsoft.com/office/drawing/2014/main" id="{5D575879-057E-4758-9AB2-74789B85BFDD}"/>
                  </a:ext>
                </a:extLst>
              </p:cNvPr>
              <p:cNvPicPr>
                <a:picLocks noChangeAspect="1"/>
              </p:cNvPicPr>
              <p:nvPr/>
            </p:nvPicPr>
            <p:blipFill rotWithShape="1">
              <a:blip r:embed="rId3">
                <a:extLst>
                  <a:ext uri="{28A0092B-C50C-407E-A947-70E740481C1C}">
                    <a14:useLocalDpi xmlns:a14="http://schemas.microsoft.com/office/drawing/2010/main" val="0"/>
                  </a:ext>
                </a:extLst>
              </a:blip>
              <a:srcRect l="8910" t="42617" r="59794" b="1746"/>
              <a:stretch/>
            </p:blipFill>
            <p:spPr>
              <a:xfrm>
                <a:off x="9973684" y="2689826"/>
                <a:ext cx="922916" cy="922914"/>
              </a:xfrm>
              <a:prstGeom prst="ellipse">
                <a:avLst/>
              </a:prstGeom>
              <a:ln>
                <a:solidFill>
                  <a:schemeClr val="tx1"/>
                </a:solidFill>
              </a:ln>
            </p:spPr>
          </p:pic>
          <p:sp>
            <p:nvSpPr>
              <p:cNvPr id="33" name="Oval 32">
                <a:extLst>
                  <a:ext uri="{FF2B5EF4-FFF2-40B4-BE49-F238E27FC236}">
                    <a16:creationId xmlns:a16="http://schemas.microsoft.com/office/drawing/2014/main" id="{CF85E04B-46F9-46E3-B749-D2E92D1CAA0A}"/>
                  </a:ext>
                </a:extLst>
              </p:cNvPr>
              <p:cNvSpPr/>
              <p:nvPr/>
            </p:nvSpPr>
            <p:spPr>
              <a:xfrm>
                <a:off x="10225665" y="2934000"/>
                <a:ext cx="282558" cy="264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5" name="TextBox 34">
                <a:extLst>
                  <a:ext uri="{FF2B5EF4-FFF2-40B4-BE49-F238E27FC236}">
                    <a16:creationId xmlns:a16="http://schemas.microsoft.com/office/drawing/2014/main" id="{A3899CEF-56BA-470B-87BA-0C888C349F9B}"/>
                  </a:ext>
                </a:extLst>
              </p:cNvPr>
              <p:cNvSpPr txBox="1"/>
              <p:nvPr/>
            </p:nvSpPr>
            <p:spPr>
              <a:xfrm>
                <a:off x="10122715" y="2785240"/>
                <a:ext cx="432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Garamond" panose="02020404030301010803"/>
                    <a:ea typeface="+mn-ea"/>
                    <a:cs typeface="+mn-cs"/>
                  </a:rPr>
                  <a:t>€</a:t>
                </a:r>
              </a:p>
            </p:txBody>
          </p:sp>
        </p:grpSp>
        <p:sp>
          <p:nvSpPr>
            <p:cNvPr id="38" name="Title 3">
              <a:extLst>
                <a:ext uri="{FF2B5EF4-FFF2-40B4-BE49-F238E27FC236}">
                  <a16:creationId xmlns:a16="http://schemas.microsoft.com/office/drawing/2014/main" id="{6EA1AA50-E8E2-4F5C-AD1C-56490D654C44}"/>
                </a:ext>
              </a:extLst>
            </p:cNvPr>
            <p:cNvSpPr txBox="1">
              <a:spLocks/>
            </p:cNvSpPr>
            <p:nvPr/>
          </p:nvSpPr>
          <p:spPr>
            <a:xfrm>
              <a:off x="8998877" y="3774184"/>
              <a:ext cx="2904055" cy="1454943"/>
            </a:xfrm>
            <a:prstGeom prst="rect">
              <a:avLst/>
            </a:prstGeom>
          </p:spPr>
          <p:txBody>
            <a:bodyPr vert="horz" lIns="91440" tIns="45720" rIns="91440" bIns="45720" rtlCol="0" anchor="t">
              <a:normAutofit fontScale="25000" lnSpcReduction="20000"/>
            </a:bodyPr>
            <a:lstStyle>
              <a:lvl1pPr algn="l" defTabSz="914400" rtl="0" eaLnBrk="1" latinLnBrk="0" hangingPunct="1">
                <a:lnSpc>
                  <a:spcPct val="100000"/>
                </a:lnSpc>
                <a:spcBef>
                  <a:spcPct val="0"/>
                </a:spcBef>
                <a:buNone/>
                <a:defRPr sz="72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17600" dirty="0">
                  <a:solidFill>
                    <a:prstClr val="white"/>
                  </a:solidFill>
                  <a:latin typeface="Garamond" panose="02020404030301010803"/>
                </a:rPr>
                <a:t>100 </a:t>
              </a:r>
              <a:r>
                <a:rPr kumimoji="0" lang="en-US" sz="17600" b="0" i="0" u="none" strike="noStrike" kern="1200" cap="none" spc="0" normalizeH="0" baseline="0" noProof="0" dirty="0">
                  <a:ln>
                    <a:noFill/>
                  </a:ln>
                  <a:solidFill>
                    <a:prstClr val="white"/>
                  </a:solidFill>
                  <a:effectLst/>
                  <a:uLnTx/>
                  <a:uFillTx/>
                  <a:latin typeface="Garamond" panose="02020404030301010803"/>
                  <a:ea typeface="+mj-ea"/>
                  <a:cs typeface="+mj-cs"/>
                </a:rPr>
                <a:t>M€</a:t>
              </a:r>
            </a:p>
            <a:p>
              <a:pPr marL="0" marR="0" lvl="0" indent="0" algn="ctr" defTabSz="914400" rtl="0" eaLnBrk="1" fontAlgn="auto" latinLnBrk="0" hangingPunct="1">
                <a:lnSpc>
                  <a:spcPct val="120000"/>
                </a:lnSpc>
                <a:spcBef>
                  <a:spcPct val="0"/>
                </a:spcBef>
                <a:spcAft>
                  <a:spcPts val="0"/>
                </a:spcAft>
                <a:buClrTx/>
                <a:buSzTx/>
                <a:buFontTx/>
                <a:buNone/>
                <a:tabLst/>
                <a:defRPr/>
              </a:pPr>
              <a:r>
                <a:rPr lang="en-US" dirty="0">
                  <a:solidFill>
                    <a:prstClr val="white"/>
                  </a:solidFill>
                  <a:latin typeface="Garamond" panose="02020404030301010803"/>
                </a:rPr>
                <a:t>Investments in the past years</a:t>
              </a:r>
              <a:endParaRPr kumimoji="0" lang="en-US" sz="9600" b="0" i="0" u="none" strike="noStrike" kern="1200" cap="none" spc="0" normalizeH="0" baseline="0" noProof="0" dirty="0">
                <a:ln>
                  <a:noFill/>
                </a:ln>
                <a:solidFill>
                  <a:prstClr val="white"/>
                </a:solidFill>
                <a:effectLst/>
                <a:uLnTx/>
                <a:uFillTx/>
                <a:latin typeface="Garamond" panose="02020404030301010803"/>
                <a:ea typeface="+mj-ea"/>
                <a:cs typeface="+mj-cs"/>
              </a:endParaRPr>
            </a:p>
          </p:txBody>
        </p:sp>
      </p:grpSp>
      <p:grpSp>
        <p:nvGrpSpPr>
          <p:cNvPr id="16" name="Group 15">
            <a:extLst>
              <a:ext uri="{FF2B5EF4-FFF2-40B4-BE49-F238E27FC236}">
                <a16:creationId xmlns:a16="http://schemas.microsoft.com/office/drawing/2014/main" id="{F41E002E-28AA-42C1-B0C3-D0ED8FEB50EF}"/>
              </a:ext>
            </a:extLst>
          </p:cNvPr>
          <p:cNvGrpSpPr/>
          <p:nvPr/>
        </p:nvGrpSpPr>
        <p:grpSpPr>
          <a:xfrm>
            <a:off x="330439" y="2795650"/>
            <a:ext cx="2904055" cy="2464434"/>
            <a:chOff x="6077362" y="2764693"/>
            <a:chExt cx="2904055" cy="2464434"/>
          </a:xfrm>
        </p:grpSpPr>
        <p:sp>
          <p:nvSpPr>
            <p:cNvPr id="6" name="Title 3">
              <a:extLst>
                <a:ext uri="{FF2B5EF4-FFF2-40B4-BE49-F238E27FC236}">
                  <a16:creationId xmlns:a16="http://schemas.microsoft.com/office/drawing/2014/main" id="{884E9C7B-B9D1-4017-8579-90342A1D4533}"/>
                </a:ext>
              </a:extLst>
            </p:cNvPr>
            <p:cNvSpPr txBox="1">
              <a:spLocks/>
            </p:cNvSpPr>
            <p:nvPr/>
          </p:nvSpPr>
          <p:spPr>
            <a:xfrm>
              <a:off x="6077362" y="3774184"/>
              <a:ext cx="2904055" cy="1454943"/>
            </a:xfrm>
            <a:prstGeom prst="rect">
              <a:avLst/>
            </a:prstGeom>
          </p:spPr>
          <p:txBody>
            <a:bodyPr vert="horz" lIns="91440" tIns="45720" rIns="91440" bIns="45720" rtlCol="0" anchor="t">
              <a:normAutofit fontScale="25000" lnSpcReduction="20000"/>
            </a:bodyPr>
            <a:lstStyle>
              <a:lvl1pPr algn="l" defTabSz="914400" rtl="0" eaLnBrk="1" latinLnBrk="0" hangingPunct="1">
                <a:lnSpc>
                  <a:spcPct val="100000"/>
                </a:lnSpc>
                <a:spcBef>
                  <a:spcPct val="0"/>
                </a:spcBef>
                <a:buNone/>
                <a:defRPr sz="72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17600" dirty="0">
                  <a:solidFill>
                    <a:prstClr val="white"/>
                  </a:solidFill>
                  <a:latin typeface="Garamond" panose="02020404030301010803"/>
                </a:rPr>
                <a:t>100 </a:t>
              </a:r>
              <a:r>
                <a:rPr kumimoji="0" lang="en-US" sz="17600" b="0" i="0" u="none" strike="noStrike" kern="1200" cap="none" spc="0" normalizeH="0" baseline="0" noProof="0" dirty="0">
                  <a:ln>
                    <a:noFill/>
                  </a:ln>
                  <a:solidFill>
                    <a:prstClr val="white"/>
                  </a:solidFill>
                  <a:effectLst/>
                  <a:uLnTx/>
                  <a:uFillTx/>
                  <a:latin typeface="Garamond" panose="02020404030301010803"/>
                  <a:ea typeface="+mj-ea"/>
                  <a:cs typeface="+mj-cs"/>
                </a:rPr>
                <a:t>M€</a:t>
              </a:r>
            </a:p>
            <a:p>
              <a:pPr marL="0" marR="0" lvl="0" indent="0" algn="ctr" defTabSz="914400" rtl="0" eaLnBrk="1" fontAlgn="auto" latinLnBrk="0" hangingPunct="1">
                <a:lnSpc>
                  <a:spcPct val="120000"/>
                </a:lnSpc>
                <a:spcBef>
                  <a:spcPct val="0"/>
                </a:spcBef>
                <a:spcAft>
                  <a:spcPts val="0"/>
                </a:spcAft>
                <a:buClrTx/>
                <a:buSzTx/>
                <a:buFontTx/>
                <a:buNone/>
                <a:tabLst/>
                <a:defRPr/>
              </a:pPr>
              <a:r>
                <a:rPr lang="en-US" dirty="0">
                  <a:solidFill>
                    <a:prstClr val="white"/>
                  </a:solidFill>
                  <a:latin typeface="Garamond" panose="02020404030301010803"/>
                </a:rPr>
                <a:t>The total turnover of the companies in the area</a:t>
              </a:r>
              <a:endParaRPr kumimoji="0" lang="en-US" sz="7200" b="0" i="0" u="none" strike="noStrike" kern="1200" cap="none" spc="0" normalizeH="0" baseline="0" noProof="0" dirty="0">
                <a:ln>
                  <a:noFill/>
                </a:ln>
                <a:solidFill>
                  <a:prstClr val="white"/>
                </a:solidFill>
                <a:effectLst/>
                <a:uLnTx/>
                <a:uFillTx/>
                <a:latin typeface="Garamond" panose="02020404030301010803"/>
                <a:ea typeface="+mj-ea"/>
                <a:cs typeface="+mj-cs"/>
              </a:endParaRPr>
            </a:p>
          </p:txBody>
        </p:sp>
        <p:grpSp>
          <p:nvGrpSpPr>
            <p:cNvPr id="10" name="Group 9">
              <a:extLst>
                <a:ext uri="{FF2B5EF4-FFF2-40B4-BE49-F238E27FC236}">
                  <a16:creationId xmlns:a16="http://schemas.microsoft.com/office/drawing/2014/main" id="{8BFAAD54-9917-4E76-A4B3-26DCDA874F0B}"/>
                </a:ext>
              </a:extLst>
            </p:cNvPr>
            <p:cNvGrpSpPr/>
            <p:nvPr/>
          </p:nvGrpSpPr>
          <p:grpSpPr>
            <a:xfrm>
              <a:off x="7151240" y="2764693"/>
              <a:ext cx="792243" cy="495779"/>
              <a:chOff x="7151240" y="2764693"/>
              <a:chExt cx="792243" cy="495779"/>
            </a:xfrm>
          </p:grpSpPr>
          <p:pic>
            <p:nvPicPr>
              <p:cNvPr id="5" name="Picture 4">
                <a:extLst>
                  <a:ext uri="{FF2B5EF4-FFF2-40B4-BE49-F238E27FC236}">
                    <a16:creationId xmlns:a16="http://schemas.microsoft.com/office/drawing/2014/main" id="{9938880B-A062-4AFC-9A30-DAF6EC97D610}"/>
                  </a:ext>
                </a:extLst>
              </p:cNvPr>
              <p:cNvPicPr>
                <a:picLocks noChangeAspect="1"/>
              </p:cNvPicPr>
              <p:nvPr/>
            </p:nvPicPr>
            <p:blipFill rotWithShape="1">
              <a:blip r:embed="rId4">
                <a:extLst>
                  <a:ext uri="{28A0092B-C50C-407E-A947-70E740481C1C}">
                    <a14:useLocalDpi xmlns:a14="http://schemas.microsoft.com/office/drawing/2010/main" val="0"/>
                  </a:ext>
                </a:extLst>
              </a:blip>
              <a:srcRect l="15899" t="17177" r="18449" b="9784"/>
              <a:stretch/>
            </p:blipFill>
            <p:spPr>
              <a:xfrm>
                <a:off x="7151240" y="2764693"/>
                <a:ext cx="792243" cy="495779"/>
              </a:xfrm>
              <a:prstGeom prst="rect">
                <a:avLst/>
              </a:prstGeom>
            </p:spPr>
          </p:pic>
          <p:sp>
            <p:nvSpPr>
              <p:cNvPr id="7" name="Oval 6">
                <a:extLst>
                  <a:ext uri="{FF2B5EF4-FFF2-40B4-BE49-F238E27FC236}">
                    <a16:creationId xmlns:a16="http://schemas.microsoft.com/office/drawing/2014/main" id="{69B4DBD1-CCD3-423B-9BB6-9823F767AFBC}"/>
                  </a:ext>
                </a:extLst>
              </p:cNvPr>
              <p:cNvSpPr/>
              <p:nvPr/>
            </p:nvSpPr>
            <p:spPr>
              <a:xfrm>
                <a:off x="7399695" y="2864966"/>
                <a:ext cx="307911" cy="2718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aramond" panose="02020404030301010803"/>
                    <a:ea typeface="+mn-ea"/>
                    <a:cs typeface="+mn-cs"/>
                  </a:rPr>
                  <a:t>€</a:t>
                </a:r>
              </a:p>
            </p:txBody>
          </p:sp>
        </p:grpSp>
      </p:grpSp>
      <p:grpSp>
        <p:nvGrpSpPr>
          <p:cNvPr id="9" name="Group 8">
            <a:extLst>
              <a:ext uri="{FF2B5EF4-FFF2-40B4-BE49-F238E27FC236}">
                <a16:creationId xmlns:a16="http://schemas.microsoft.com/office/drawing/2014/main" id="{85855CA4-2597-4B66-AC97-4420F4F2D8AC}"/>
              </a:ext>
            </a:extLst>
          </p:cNvPr>
          <p:cNvGrpSpPr/>
          <p:nvPr/>
        </p:nvGrpSpPr>
        <p:grpSpPr>
          <a:xfrm>
            <a:off x="9041931" y="2741314"/>
            <a:ext cx="2786421" cy="2718794"/>
            <a:chOff x="3276038" y="2741314"/>
            <a:chExt cx="2786421" cy="2718794"/>
          </a:xfrm>
        </p:grpSpPr>
        <p:sp>
          <p:nvSpPr>
            <p:cNvPr id="12" name="Title 3">
              <a:extLst>
                <a:ext uri="{FF2B5EF4-FFF2-40B4-BE49-F238E27FC236}">
                  <a16:creationId xmlns:a16="http://schemas.microsoft.com/office/drawing/2014/main" id="{C288DED9-4B81-49FE-A08B-B8F3E2934413}"/>
                </a:ext>
              </a:extLst>
            </p:cNvPr>
            <p:cNvSpPr txBox="1">
              <a:spLocks/>
            </p:cNvSpPr>
            <p:nvPr/>
          </p:nvSpPr>
          <p:spPr>
            <a:xfrm>
              <a:off x="3276038" y="3774184"/>
              <a:ext cx="2786421" cy="1685924"/>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72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Garamond" panose="02020404030301010803"/>
                  <a:ea typeface="+mn-ea"/>
                  <a:cs typeface="+mn-cs"/>
                </a:rPr>
                <a:t>5 Mm³</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prstClr val="white"/>
                  </a:solidFill>
                  <a:latin typeface="Garamond" panose="02020404030301010803"/>
                  <a:ea typeface="+mn-ea"/>
                  <a:cs typeface="+mn-cs"/>
                </a:rPr>
                <a:t>T</a:t>
              </a:r>
              <a:r>
                <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rPr>
                <a:t>he amount of biogas produced at the biogas plant during a year</a:t>
              </a:r>
            </a:p>
          </p:txBody>
        </p:sp>
        <p:pic>
          <p:nvPicPr>
            <p:cNvPr id="19" name="Picture 18">
              <a:extLst>
                <a:ext uri="{FF2B5EF4-FFF2-40B4-BE49-F238E27FC236}">
                  <a16:creationId xmlns:a16="http://schemas.microsoft.com/office/drawing/2014/main" id="{59A7AA51-75C9-4355-973E-CF3314D2F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0188" y="2741314"/>
              <a:ext cx="948267" cy="533400"/>
            </a:xfrm>
            <a:prstGeom prst="rect">
              <a:avLst/>
            </a:prstGeom>
          </p:spPr>
        </p:pic>
      </p:grpSp>
      <p:grpSp>
        <p:nvGrpSpPr>
          <p:cNvPr id="8" name="Group 7">
            <a:extLst>
              <a:ext uri="{FF2B5EF4-FFF2-40B4-BE49-F238E27FC236}">
                <a16:creationId xmlns:a16="http://schemas.microsoft.com/office/drawing/2014/main" id="{3B2D0798-4761-4478-915D-6CFC54EEB0BB}"/>
              </a:ext>
            </a:extLst>
          </p:cNvPr>
          <p:cNvGrpSpPr/>
          <p:nvPr/>
        </p:nvGrpSpPr>
        <p:grpSpPr>
          <a:xfrm>
            <a:off x="6155336" y="2622003"/>
            <a:ext cx="2786421" cy="2838105"/>
            <a:chOff x="386885" y="2622003"/>
            <a:chExt cx="2786421" cy="2838105"/>
          </a:xfrm>
        </p:grpSpPr>
        <p:sp>
          <p:nvSpPr>
            <p:cNvPr id="15" name="Title 3">
              <a:extLst>
                <a:ext uri="{FF2B5EF4-FFF2-40B4-BE49-F238E27FC236}">
                  <a16:creationId xmlns:a16="http://schemas.microsoft.com/office/drawing/2014/main" id="{5EA64B83-E955-4701-93F1-FDB06CDC5B4B}"/>
                </a:ext>
              </a:extLst>
            </p:cNvPr>
            <p:cNvSpPr txBox="1">
              <a:spLocks/>
            </p:cNvSpPr>
            <p:nvPr/>
          </p:nvSpPr>
          <p:spPr>
            <a:xfrm>
              <a:off x="386885" y="3774184"/>
              <a:ext cx="2786421" cy="1685924"/>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72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Garamond" panose="02020404030301010803"/>
                  <a:ea typeface="+mn-ea"/>
                  <a:cs typeface="+mn-cs"/>
                </a:rPr>
                <a:t>60 </a:t>
              </a:r>
              <a:r>
                <a:rPr kumimoji="0" lang="en-US" sz="4400" b="0" i="0" u="none" strike="noStrike" kern="1200" cap="none" spc="0" normalizeH="0" baseline="0" noProof="0" dirty="0" err="1">
                  <a:ln>
                    <a:noFill/>
                  </a:ln>
                  <a:solidFill>
                    <a:prstClr val="white"/>
                  </a:solidFill>
                  <a:effectLst/>
                  <a:uLnTx/>
                  <a:uFillTx/>
                  <a:latin typeface="Garamond" panose="02020404030301010803"/>
                  <a:ea typeface="+mn-ea"/>
                  <a:cs typeface="+mn-cs"/>
                </a:rPr>
                <a:t>Mkg</a:t>
              </a:r>
              <a:endParaRPr kumimoji="0" lang="en-US" sz="4400" b="0" i="0" u="none" strike="noStrike" kern="1200" cap="none" spc="0" normalizeH="0" baseline="0" noProof="0" dirty="0">
                <a:ln>
                  <a:noFill/>
                </a:ln>
                <a:solidFill>
                  <a:prstClr val="white"/>
                </a:solidFill>
                <a:effectLst/>
                <a:uLnTx/>
                <a:uFillTx/>
                <a:latin typeface="Garamond" panose="020204040303010108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prstClr val="white"/>
                  </a:solidFill>
                  <a:latin typeface="Garamond" panose="02020404030301010803"/>
                  <a:ea typeface="+mn-ea"/>
                  <a:cs typeface="+mn-cs"/>
                </a:rPr>
                <a:t>T</a:t>
              </a:r>
              <a:r>
                <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rPr>
                <a:t>he amount of waste processed at the biogas plant during a year</a:t>
              </a:r>
            </a:p>
          </p:txBody>
        </p:sp>
        <p:pic>
          <p:nvPicPr>
            <p:cNvPr id="3" name="Picture 2">
              <a:extLst>
                <a:ext uri="{FF2B5EF4-FFF2-40B4-BE49-F238E27FC236}">
                  <a16:creationId xmlns:a16="http://schemas.microsoft.com/office/drawing/2014/main" id="{720BABBB-2B2B-4B4F-BD99-A4E0CD76FAC7}"/>
                </a:ext>
              </a:extLst>
            </p:cNvPr>
            <p:cNvPicPr>
              <a:picLocks noChangeAspect="1"/>
            </p:cNvPicPr>
            <p:nvPr/>
          </p:nvPicPr>
          <p:blipFill rotWithShape="1">
            <a:blip r:embed="rId6">
              <a:extLst>
                <a:ext uri="{28A0092B-C50C-407E-A947-70E740481C1C}">
                  <a14:useLocalDpi xmlns:a14="http://schemas.microsoft.com/office/drawing/2010/main" val="0"/>
                </a:ext>
              </a:extLst>
            </a:blip>
            <a:srcRect l="27256" t="4591" r="26967" b="12593"/>
            <a:stretch/>
          </p:blipFill>
          <p:spPr>
            <a:xfrm>
              <a:off x="1438237" y="2622003"/>
              <a:ext cx="683715" cy="695762"/>
            </a:xfrm>
            <a:prstGeom prst="ellipse">
              <a:avLst/>
            </a:prstGeom>
          </p:spPr>
        </p:pic>
      </p:grpSp>
    </p:spTree>
    <p:extLst>
      <p:ext uri="{BB962C8B-B14F-4D97-AF65-F5344CB8AC3E}">
        <p14:creationId xmlns:p14="http://schemas.microsoft.com/office/powerpoint/2010/main" val="1862099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205B-1786-4265-BB9E-C0CC92580686}"/>
              </a:ext>
            </a:extLst>
          </p:cNvPr>
          <p:cNvSpPr>
            <a:spLocks noGrp="1"/>
          </p:cNvSpPr>
          <p:nvPr>
            <p:ph type="title"/>
          </p:nvPr>
        </p:nvSpPr>
        <p:spPr>
          <a:xfrm>
            <a:off x="688476" y="386963"/>
            <a:ext cx="10571746" cy="1325563"/>
          </a:xfrm>
        </p:spPr>
        <p:txBody>
          <a:bodyPr>
            <a:normAutofit/>
          </a:bodyPr>
          <a:lstStyle/>
          <a:p>
            <a:r>
              <a:rPr lang="en-US" sz="6000" dirty="0"/>
              <a:t>LNG terminal in Pori</a:t>
            </a:r>
          </a:p>
        </p:txBody>
      </p:sp>
      <p:sp>
        <p:nvSpPr>
          <p:cNvPr id="3" name="Content Placeholder 2">
            <a:extLst>
              <a:ext uri="{FF2B5EF4-FFF2-40B4-BE49-F238E27FC236}">
                <a16:creationId xmlns:a16="http://schemas.microsoft.com/office/drawing/2014/main" id="{802F29A3-05C7-4745-BD17-B463B4F1FB3E}"/>
              </a:ext>
            </a:extLst>
          </p:cNvPr>
          <p:cNvSpPr>
            <a:spLocks noGrp="1"/>
          </p:cNvSpPr>
          <p:nvPr>
            <p:ph idx="1"/>
          </p:nvPr>
        </p:nvSpPr>
        <p:spPr>
          <a:xfrm>
            <a:off x="688477" y="2206842"/>
            <a:ext cx="10586884" cy="4351338"/>
          </a:xfrm>
        </p:spPr>
        <p:txBody>
          <a:bodyPr>
            <a:normAutofit/>
          </a:bodyPr>
          <a:lstStyle/>
          <a:p>
            <a:pPr marL="0" indent="0">
              <a:buNone/>
            </a:pPr>
            <a:r>
              <a:rPr lang="fi-FI" dirty="0" err="1"/>
              <a:t>Finland’s</a:t>
            </a:r>
            <a:r>
              <a:rPr lang="fi-FI" dirty="0"/>
              <a:t> </a:t>
            </a:r>
            <a:r>
              <a:rPr lang="en-US" dirty="0"/>
              <a:t>first liquefied natural gas (LNG) terminal is located in Pori.</a:t>
            </a:r>
            <a:endParaRPr lang="fi-FI" dirty="0"/>
          </a:p>
        </p:txBody>
      </p:sp>
      <p:cxnSp>
        <p:nvCxnSpPr>
          <p:cNvPr id="14" name="Straight Connector 13">
            <a:extLst>
              <a:ext uri="{FF2B5EF4-FFF2-40B4-BE49-F238E27FC236}">
                <a16:creationId xmlns:a16="http://schemas.microsoft.com/office/drawing/2014/main" id="{8297A917-83EE-4FC9-AB93-6BAD6E29EBB1}"/>
              </a:ext>
            </a:extLst>
          </p:cNvPr>
          <p:cNvCxnSpPr>
            <a:cxnSpLocks/>
          </p:cNvCxnSpPr>
          <p:nvPr/>
        </p:nvCxnSpPr>
        <p:spPr>
          <a:xfrm>
            <a:off x="778386" y="1712526"/>
            <a:ext cx="1301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6E493F2-B6FA-4E41-83C8-914161256D29}"/>
              </a:ext>
            </a:extLst>
          </p:cNvPr>
          <p:cNvPicPr>
            <a:picLocks noChangeAspect="1"/>
          </p:cNvPicPr>
          <p:nvPr/>
        </p:nvPicPr>
        <p:blipFill rotWithShape="1">
          <a:blip r:embed="rId3">
            <a:extLst>
              <a:ext uri="{28A0092B-C50C-407E-A947-70E740481C1C}">
                <a14:useLocalDpi xmlns:a14="http://schemas.microsoft.com/office/drawing/2010/main" val="0"/>
              </a:ext>
            </a:extLst>
          </a:blip>
          <a:srcRect t="39707" b="11816"/>
          <a:stretch/>
        </p:blipFill>
        <p:spPr>
          <a:xfrm>
            <a:off x="766915" y="2973181"/>
            <a:ext cx="10650152" cy="3302392"/>
          </a:xfrm>
          <a:prstGeom prst="rect">
            <a:avLst/>
          </a:prstGeom>
        </p:spPr>
      </p:pic>
      <p:grpSp>
        <p:nvGrpSpPr>
          <p:cNvPr id="16" name="Group 15">
            <a:extLst>
              <a:ext uri="{FF2B5EF4-FFF2-40B4-BE49-F238E27FC236}">
                <a16:creationId xmlns:a16="http://schemas.microsoft.com/office/drawing/2014/main" id="{D2F21152-B9B1-41E1-8526-BC22BCFEC242}"/>
              </a:ext>
            </a:extLst>
          </p:cNvPr>
          <p:cNvGrpSpPr/>
          <p:nvPr/>
        </p:nvGrpSpPr>
        <p:grpSpPr>
          <a:xfrm>
            <a:off x="8119796" y="-68706"/>
            <a:ext cx="3788290" cy="3788290"/>
            <a:chOff x="634395" y="2002923"/>
            <a:chExt cx="2777247" cy="2777247"/>
          </a:xfrm>
        </p:grpSpPr>
        <p:sp>
          <p:nvSpPr>
            <p:cNvPr id="17" name="Oval 16">
              <a:extLst>
                <a:ext uri="{FF2B5EF4-FFF2-40B4-BE49-F238E27FC236}">
                  <a16:creationId xmlns:a16="http://schemas.microsoft.com/office/drawing/2014/main" id="{E695BB9F-7DFE-4525-82A9-3C0B4E6FDB8D}"/>
                </a:ext>
              </a:extLst>
            </p:cNvPr>
            <p:cNvSpPr/>
            <p:nvPr/>
          </p:nvSpPr>
          <p:spPr>
            <a:xfrm>
              <a:off x="634395" y="2002923"/>
              <a:ext cx="2777247" cy="2777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8" name="Title 3">
              <a:extLst>
                <a:ext uri="{FF2B5EF4-FFF2-40B4-BE49-F238E27FC236}">
                  <a16:creationId xmlns:a16="http://schemas.microsoft.com/office/drawing/2014/main" id="{32A80B52-6276-4A0F-A993-14BAB58CD4D8}"/>
                </a:ext>
              </a:extLst>
            </p:cNvPr>
            <p:cNvSpPr txBox="1">
              <a:spLocks/>
            </p:cNvSpPr>
            <p:nvPr/>
          </p:nvSpPr>
          <p:spPr>
            <a:xfrm>
              <a:off x="756310" y="2133009"/>
              <a:ext cx="2533417" cy="246254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72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Garamond" panose="02020404030301010803"/>
                  <a:ea typeface="+mj-ea"/>
                  <a:cs typeface="+mj-cs"/>
                </a:rPr>
                <a:t>No sulfur oxides</a:t>
              </a:r>
              <a:br>
                <a:rPr kumimoji="0" lang="en-US" sz="1900" b="0" i="0" u="none" strike="noStrike" kern="1200" cap="none" spc="0" normalizeH="0" baseline="0" noProof="0" dirty="0">
                  <a:ln>
                    <a:noFill/>
                  </a:ln>
                  <a:solidFill>
                    <a:prstClr val="white"/>
                  </a:solidFill>
                  <a:effectLst/>
                  <a:uLnTx/>
                  <a:uFillTx/>
                  <a:latin typeface="Garamond" panose="02020404030301010803"/>
                  <a:ea typeface="+mj-ea"/>
                  <a:cs typeface="+mj-cs"/>
                </a:rPr>
              </a:br>
              <a:r>
                <a:rPr kumimoji="0" lang="en-US" sz="1800" b="0" i="0" u="none" strike="noStrike" kern="1200" cap="none" spc="0" normalizeH="0" baseline="0" noProof="0" dirty="0">
                  <a:ln>
                    <a:noFill/>
                  </a:ln>
                  <a:solidFill>
                    <a:prstClr val="white"/>
                  </a:solidFill>
                  <a:effectLst/>
                  <a:uLnTx/>
                  <a:uFillTx/>
                  <a:latin typeface="Garamond" panose="02020404030301010803"/>
                  <a:ea typeface="+mj-ea"/>
                  <a:cs typeface="+mj-cs"/>
                </a:rPr>
                <a:t>and relatively little other emissions</a:t>
              </a:r>
              <a:br>
                <a:rPr kumimoji="0" lang="en-US" sz="1800" b="0" i="0" u="none" strike="noStrike" kern="1200" cap="none" spc="0" normalizeH="0" baseline="0" noProof="0" dirty="0">
                  <a:ln>
                    <a:noFill/>
                  </a:ln>
                  <a:solidFill>
                    <a:prstClr val="white"/>
                  </a:solidFill>
                  <a:effectLst/>
                  <a:uLnTx/>
                  <a:uFillTx/>
                  <a:latin typeface="Garamond" panose="02020404030301010803"/>
                  <a:ea typeface="+mj-ea"/>
                  <a:cs typeface="+mj-cs"/>
                </a:rPr>
              </a:br>
              <a:r>
                <a:rPr kumimoji="0" lang="fi-FI" sz="1800" b="0" i="0" u="none" strike="noStrike" kern="1200" cap="none" spc="0" normalizeH="0" baseline="0" noProof="0" dirty="0">
                  <a:ln>
                    <a:noFill/>
                  </a:ln>
                  <a:solidFill>
                    <a:prstClr val="white"/>
                  </a:solidFill>
                  <a:effectLst/>
                  <a:uLnTx/>
                  <a:uFillTx/>
                  <a:latin typeface="Garamond" panose="02020404030301010803"/>
                  <a:ea typeface="+mj-ea"/>
                  <a:cs typeface="+mj-cs"/>
                </a:rPr>
                <a:t>➝ </a:t>
              </a:r>
              <a:r>
                <a:rPr kumimoji="0" lang="en-US" sz="1800" b="0" i="0" u="none" strike="noStrike" kern="1200" cap="none" spc="0" normalizeH="0" baseline="0" noProof="0" dirty="0">
                  <a:ln>
                    <a:noFill/>
                  </a:ln>
                  <a:solidFill>
                    <a:prstClr val="white"/>
                  </a:solidFill>
                  <a:effectLst/>
                  <a:uLnTx/>
                  <a:uFillTx/>
                  <a:latin typeface="Garamond" panose="02020404030301010803"/>
                  <a:ea typeface="+mj-ea"/>
                  <a:cs typeface="+mj-cs"/>
                </a:rPr>
                <a:t>environmentally friendly</a:t>
              </a:r>
            </a:p>
          </p:txBody>
        </p:sp>
      </p:grpSp>
      <p:grpSp>
        <p:nvGrpSpPr>
          <p:cNvPr id="19" name="Group 18">
            <a:extLst>
              <a:ext uri="{FF2B5EF4-FFF2-40B4-BE49-F238E27FC236}">
                <a16:creationId xmlns:a16="http://schemas.microsoft.com/office/drawing/2014/main" id="{22EA77B6-312A-4B70-84D0-AAEF90E2B743}"/>
              </a:ext>
            </a:extLst>
          </p:cNvPr>
          <p:cNvGrpSpPr/>
          <p:nvPr/>
        </p:nvGrpSpPr>
        <p:grpSpPr>
          <a:xfrm>
            <a:off x="8934486" y="2881597"/>
            <a:ext cx="3455695" cy="3359018"/>
            <a:chOff x="756310" y="2133009"/>
            <a:chExt cx="2533417" cy="2462542"/>
          </a:xfrm>
        </p:grpSpPr>
        <p:sp>
          <p:nvSpPr>
            <p:cNvPr id="20" name="Oval 19">
              <a:extLst>
                <a:ext uri="{FF2B5EF4-FFF2-40B4-BE49-F238E27FC236}">
                  <a16:creationId xmlns:a16="http://schemas.microsoft.com/office/drawing/2014/main" id="{4E511128-E3A9-476A-A807-CB9BE653EB6B}"/>
                </a:ext>
              </a:extLst>
            </p:cNvPr>
            <p:cNvSpPr/>
            <p:nvPr/>
          </p:nvSpPr>
          <p:spPr>
            <a:xfrm>
              <a:off x="838367" y="2206895"/>
              <a:ext cx="2369304" cy="23693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1" name="Title 3">
              <a:extLst>
                <a:ext uri="{FF2B5EF4-FFF2-40B4-BE49-F238E27FC236}">
                  <a16:creationId xmlns:a16="http://schemas.microsoft.com/office/drawing/2014/main" id="{12B953F8-A080-42E5-9710-2260F1578F39}"/>
                </a:ext>
              </a:extLst>
            </p:cNvPr>
            <p:cNvSpPr txBox="1">
              <a:spLocks/>
            </p:cNvSpPr>
            <p:nvPr/>
          </p:nvSpPr>
          <p:spPr>
            <a:xfrm>
              <a:off x="756310" y="2133009"/>
              <a:ext cx="2533417" cy="246254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72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Garamond" panose="02020404030301010803"/>
                  <a:ea typeface="+mj-ea"/>
                  <a:cs typeface="+mj-cs"/>
                </a:rPr>
                <a:t>600</a:t>
              </a:r>
              <a:br>
                <a:rPr kumimoji="0" lang="en-US" sz="1900" b="0" i="0" u="none" strike="noStrike" kern="1200" cap="none" spc="0" normalizeH="0" baseline="0" noProof="0" dirty="0">
                  <a:ln>
                    <a:noFill/>
                  </a:ln>
                  <a:solidFill>
                    <a:prstClr val="white"/>
                  </a:solidFill>
                  <a:effectLst/>
                  <a:uLnTx/>
                  <a:uFillTx/>
                  <a:latin typeface="Garamond" panose="02020404030301010803"/>
                  <a:ea typeface="+mj-ea"/>
                  <a:cs typeface="+mj-cs"/>
                </a:rPr>
              </a:br>
              <a:r>
                <a:rPr kumimoji="0" lang="en-US" sz="1800" b="0" i="0" u="none" strike="noStrike" kern="1200" cap="none" spc="0" normalizeH="0" baseline="0" noProof="0" dirty="0">
                  <a:ln>
                    <a:noFill/>
                  </a:ln>
                  <a:solidFill>
                    <a:prstClr val="white"/>
                  </a:solidFill>
                  <a:effectLst/>
                  <a:uLnTx/>
                  <a:uFillTx/>
                  <a:latin typeface="Garamond" panose="02020404030301010803"/>
                  <a:ea typeface="+mj-ea"/>
                  <a:cs typeface="+mj-cs"/>
                </a:rPr>
                <a:t>times smaller volume compared </a:t>
              </a:r>
              <a:br>
                <a:rPr kumimoji="0" lang="en-US" sz="1800" b="0" i="0" u="none" strike="noStrike" kern="1200" cap="none" spc="0" normalizeH="0" baseline="0" noProof="0" dirty="0">
                  <a:ln>
                    <a:noFill/>
                  </a:ln>
                  <a:solidFill>
                    <a:prstClr val="white"/>
                  </a:solidFill>
                  <a:effectLst/>
                  <a:uLnTx/>
                  <a:uFillTx/>
                  <a:latin typeface="Garamond" panose="02020404030301010803"/>
                  <a:ea typeface="+mj-ea"/>
                  <a:cs typeface="+mj-cs"/>
                </a:rPr>
              </a:br>
              <a:r>
                <a:rPr kumimoji="0" lang="en-US" sz="1800" b="0" i="0" u="none" strike="noStrike" kern="1200" cap="none" spc="0" normalizeH="0" baseline="0" noProof="0" dirty="0">
                  <a:ln>
                    <a:noFill/>
                  </a:ln>
                  <a:solidFill>
                    <a:prstClr val="white"/>
                  </a:solidFill>
                  <a:effectLst/>
                  <a:uLnTx/>
                  <a:uFillTx/>
                  <a:latin typeface="Garamond" panose="02020404030301010803"/>
                  <a:ea typeface="+mj-ea"/>
                  <a:cs typeface="+mj-cs"/>
                </a:rPr>
                <a:t>to non-liquefied gas ➝ flexible </a:t>
              </a:r>
              <a:br>
                <a:rPr kumimoji="0" lang="en-US" sz="1800" b="0" i="0" u="none" strike="noStrike" kern="1200" cap="none" spc="0" normalizeH="0" baseline="0" noProof="0" dirty="0">
                  <a:ln>
                    <a:noFill/>
                  </a:ln>
                  <a:solidFill>
                    <a:prstClr val="white"/>
                  </a:solidFill>
                  <a:effectLst/>
                  <a:uLnTx/>
                  <a:uFillTx/>
                  <a:latin typeface="Garamond" panose="02020404030301010803"/>
                  <a:ea typeface="+mj-ea"/>
                  <a:cs typeface="+mj-cs"/>
                </a:rPr>
              </a:br>
              <a:r>
                <a:rPr kumimoji="0" lang="en-US" sz="1800" b="0" i="0" u="none" strike="noStrike" kern="1200" cap="none" spc="0" normalizeH="0" baseline="0" noProof="0" dirty="0">
                  <a:ln>
                    <a:noFill/>
                  </a:ln>
                  <a:solidFill>
                    <a:prstClr val="white"/>
                  </a:solidFill>
                  <a:effectLst/>
                  <a:uLnTx/>
                  <a:uFillTx/>
                  <a:latin typeface="Garamond" panose="02020404030301010803"/>
                  <a:ea typeface="+mj-ea"/>
                  <a:cs typeface="+mj-cs"/>
                </a:rPr>
                <a:t>to transport</a:t>
              </a:r>
              <a:r>
                <a:rPr lang="en-US" sz="1800" dirty="0">
                  <a:solidFill>
                    <a:prstClr val="white"/>
                  </a:solidFill>
                  <a:latin typeface="Garamond" panose="02020404030301010803"/>
                </a:rPr>
                <a:t> </a:t>
              </a:r>
              <a:r>
                <a:rPr kumimoji="0" lang="en-US" sz="1800" b="0" i="0" u="none" strike="noStrike" kern="1200" cap="none" spc="0" normalizeH="0" baseline="0" noProof="0" dirty="0">
                  <a:ln>
                    <a:noFill/>
                  </a:ln>
                  <a:solidFill>
                    <a:prstClr val="white"/>
                  </a:solidFill>
                  <a:effectLst/>
                  <a:uLnTx/>
                  <a:uFillTx/>
                  <a:latin typeface="Garamond" panose="02020404030301010803"/>
                  <a:ea typeface="+mj-ea"/>
                  <a:cs typeface="+mj-cs"/>
                </a:rPr>
                <a:t>and store</a:t>
              </a:r>
            </a:p>
          </p:txBody>
        </p:sp>
      </p:grpSp>
      <p:sp>
        <p:nvSpPr>
          <p:cNvPr id="22" name="TextBox 21">
            <a:extLst>
              <a:ext uri="{FF2B5EF4-FFF2-40B4-BE49-F238E27FC236}">
                <a16:creationId xmlns:a16="http://schemas.microsoft.com/office/drawing/2014/main" id="{BC383E2F-34E2-4D9B-8961-741D606044AD}"/>
              </a:ext>
            </a:extLst>
          </p:cNvPr>
          <p:cNvSpPr txBox="1"/>
          <p:nvPr/>
        </p:nvSpPr>
        <p:spPr>
          <a:xfrm>
            <a:off x="719209" y="6060129"/>
            <a:ext cx="470000" cy="215444"/>
          </a:xfrm>
          <a:prstGeom prst="rect">
            <a:avLst/>
          </a:prstGeom>
          <a:noFill/>
        </p:spPr>
        <p:txBody>
          <a:bodyPr wrap="none" rtlCol="0">
            <a:spAutoFit/>
          </a:bodyPr>
          <a:lstStyle/>
          <a:p>
            <a:r>
              <a:rPr lang="en-US" sz="800" dirty="0" err="1">
                <a:solidFill>
                  <a:schemeClr val="bg1">
                    <a:lumMod val="75000"/>
                  </a:schemeClr>
                </a:solidFill>
              </a:rPr>
              <a:t>Gasum</a:t>
            </a:r>
            <a:endParaRPr lang="en-US" sz="800" dirty="0">
              <a:solidFill>
                <a:schemeClr val="bg1">
                  <a:lumMod val="75000"/>
                </a:schemeClr>
              </a:solidFill>
            </a:endParaRPr>
          </a:p>
        </p:txBody>
      </p:sp>
    </p:spTree>
    <p:extLst>
      <p:ext uri="{BB962C8B-B14F-4D97-AF65-F5344CB8AC3E}">
        <p14:creationId xmlns:p14="http://schemas.microsoft.com/office/powerpoint/2010/main" val="244395592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1137</TotalTime>
  <Words>1371</Words>
  <Application>Microsoft Office PowerPoint</Application>
  <PresentationFormat>Widescreen</PresentationFormat>
  <Paragraphs>190</Paragraphs>
  <Slides>16</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Garamond</vt:lpstr>
      <vt:lpstr>1_Office Theme</vt:lpstr>
      <vt:lpstr>GREENER FUTURE</vt:lpstr>
      <vt:lpstr>PowerPoint Presentation</vt:lpstr>
      <vt:lpstr>Wind Power</vt:lpstr>
      <vt:lpstr>By-Products to Use in Peittoo</vt:lpstr>
      <vt:lpstr>Kirkkokallio Industrial Park</vt:lpstr>
      <vt:lpstr>Contributing to a Sustainable Future</vt:lpstr>
      <vt:lpstr>PowerPoint Presentation</vt:lpstr>
      <vt:lpstr>A Cooperation That Matters</vt:lpstr>
      <vt:lpstr>LNG terminal in Pori</vt:lpstr>
      <vt:lpstr>Towards a Lower Environmental Impact with LNG</vt:lpstr>
      <vt:lpstr>60 M€ Investment in Our Future</vt:lpstr>
      <vt:lpstr>Waste-to-Energy in Harjavalta</vt:lpstr>
      <vt:lpstr>Finland’s First Battery Cluster</vt:lpstr>
      <vt:lpstr>Low-Emission Vanadium</vt:lpstr>
      <vt:lpstr>Biogas from Harjavalta</vt:lpstr>
      <vt:lpstr>Sustainable Bioconversion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Greener Future</dc:title>
  <dc:creator>Laura Lappalainen</dc:creator>
  <cp:lastModifiedBy>Laura Lappalainen</cp:lastModifiedBy>
  <cp:revision>98</cp:revision>
  <dcterms:created xsi:type="dcterms:W3CDTF">2020-09-28T06:25:13Z</dcterms:created>
  <dcterms:modified xsi:type="dcterms:W3CDTF">2020-12-18T07:58:20Z</dcterms:modified>
</cp:coreProperties>
</file>